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996600"/>
    <a:srgbClr val="663366"/>
    <a:srgbClr val="CC0066"/>
    <a:srgbClr val="8908AB"/>
    <a:srgbClr val="FFC400"/>
    <a:srgbClr val="2E9AD1"/>
    <a:srgbClr val="247299"/>
    <a:srgbClr val="2D5341"/>
    <a:srgbClr val="A7FF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47" autoAdjust="0"/>
    <p:restoredTop sz="98918" autoAdjust="0"/>
  </p:normalViewPr>
  <p:slideViewPr>
    <p:cSldViewPr snapToGrid="0" snapToObjects="1">
      <p:cViewPr>
        <p:scale>
          <a:sx n="110" d="100"/>
          <a:sy n="110" d="100"/>
        </p:scale>
        <p:origin x="-736" y="4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 spc="100">
                <a:solidFill>
                  <a:srgbClr val="FFFFFF"/>
                </a:solidFill>
              </a:defRPr>
            </a:lvl1pPr>
          </a:lstStyle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 b="0" i="1" spc="1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26.08.2013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26.08.2013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26.08.2013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26.08.2013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solidFill>
            <a:srgbClr val="FF6600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26.08.2013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26.08.2013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26.08.2013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26.08.2013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26.08.2013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FF6600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26.08.2013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26.08.2013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none"/>
        </p:style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26.08.2013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microsoft.com/office/2007/relationships/hdphoto" Target="../media/hdphoto1.wdp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6.wmf"/><Relationship Id="rId8" Type="http://schemas.openxmlformats.org/officeDocument/2006/relationships/image" Target="../media/image7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.wmf"/><Relationship Id="rId12" Type="http://schemas.openxmlformats.org/officeDocument/2006/relationships/image" Target="../media/image13.wmf"/><Relationship Id="rId13" Type="http://schemas.openxmlformats.org/officeDocument/2006/relationships/image" Target="../media/image14.wmf"/><Relationship Id="rId14" Type="http://schemas.openxmlformats.org/officeDocument/2006/relationships/image" Target="../media/image15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wmf"/><Relationship Id="rId3" Type="http://schemas.openxmlformats.org/officeDocument/2006/relationships/image" Target="../media/image5.jpeg"/><Relationship Id="rId4" Type="http://schemas.microsoft.com/office/2007/relationships/hdphoto" Target="../media/hdphoto1.wdp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8.wmf"/><Relationship Id="rId8" Type="http://schemas.openxmlformats.org/officeDocument/2006/relationships/image" Target="../media/image9.wmf"/><Relationship Id="rId9" Type="http://schemas.openxmlformats.org/officeDocument/2006/relationships/image" Target="../media/image10.wmf"/><Relationship Id="rId10" Type="http://schemas.openxmlformats.org/officeDocument/2006/relationships/image" Target="../media/image1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microsoft.com/office/2007/relationships/hdphoto" Target="../media/hdphoto1.wdp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8.wmf"/><Relationship Id="rId8" Type="http://schemas.openxmlformats.org/officeDocument/2006/relationships/image" Target="../media/image9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microsoft.com/office/2007/relationships/hdphoto" Target="../media/hdphoto1.wdp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8.wmf"/><Relationship Id="rId8" Type="http://schemas.openxmlformats.org/officeDocument/2006/relationships/image" Target="../media/image9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microsoft.com/office/2007/relationships/hdphoto" Target="../media/hdphoto1.wdp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6.wmf"/><Relationship Id="rId8" Type="http://schemas.openxmlformats.org/officeDocument/2006/relationships/image" Target="../media/image7.wmf"/><Relationship Id="rId9" Type="http://schemas.openxmlformats.org/officeDocument/2006/relationships/image" Target="../media/image8.wmf"/><Relationship Id="rId10" Type="http://schemas.openxmlformats.org/officeDocument/2006/relationships/image" Target="../media/image9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microsoft.com/office/2007/relationships/hdphoto" Target="../media/hdphoto1.wdp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8.wmf"/><Relationship Id="rId8" Type="http://schemas.openxmlformats.org/officeDocument/2006/relationships/image" Target="../media/image9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2545" y="1540461"/>
            <a:ext cx="8163466" cy="1703834"/>
          </a:xfrm>
        </p:spPr>
        <p:txBody>
          <a:bodyPr>
            <a:normAutofit/>
          </a:bodyPr>
          <a:lstStyle/>
          <a:p>
            <a:pPr algn="l"/>
            <a:r>
              <a:rPr lang="pl-PL" sz="45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Odcinki i kąty</a:t>
            </a:r>
            <a:br>
              <a:rPr lang="pl-PL" sz="45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pl-PL" sz="36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w prostokącie i równoległoboku</a:t>
            </a:r>
            <a:endParaRPr lang="pl-PL" sz="3600" dirty="0"/>
          </a:p>
        </p:txBody>
      </p:sp>
      <p:pic>
        <p:nvPicPr>
          <p:cNvPr id="4" name="Obraz 3" descr="dziewczynk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074" y="3232726"/>
            <a:ext cx="2424546" cy="3532909"/>
          </a:xfrm>
          <a:prstGeom prst="rect">
            <a:avLst/>
          </a:prstGeom>
        </p:spPr>
      </p:pic>
      <p:pic>
        <p:nvPicPr>
          <p:cNvPr id="5" name="Obraz 4" descr="dziewczynka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634" y="2932545"/>
            <a:ext cx="2624667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821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0"/>
          <p:cNvSpPr txBox="1">
            <a:spLocks/>
          </p:cNvSpPr>
          <p:nvPr/>
        </p:nvSpPr>
        <p:spPr>
          <a:xfrm>
            <a:off x="364068" y="1044221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/>
              <a:t>Prostokąt i kwadrat</a:t>
            </a:r>
            <a:r>
              <a:rPr lang="cs-CZ" dirty="0"/>
              <a:t> </a:t>
            </a:r>
            <a:endParaRPr lang="pl-PL" dirty="0"/>
          </a:p>
        </p:txBody>
      </p:sp>
      <p:pic>
        <p:nvPicPr>
          <p:cNvPr id="6" name="Obraz 5" descr="podkreslenie_niebieskie.w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672897"/>
            <a:ext cx="5626100" cy="228600"/>
          </a:xfrm>
          <a:prstGeom prst="rect">
            <a:avLst/>
          </a:prstGeom>
        </p:spPr>
      </p:pic>
      <p:pic>
        <p:nvPicPr>
          <p:cNvPr id="7" name="Obraz 6" descr="paper-texture-1359509235aJV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83760" y="2259865"/>
            <a:ext cx="8636000" cy="4900551"/>
          </a:xfrm>
          <a:prstGeom prst="rect">
            <a:avLst/>
          </a:prstGeom>
        </p:spPr>
      </p:pic>
      <p:pic>
        <p:nvPicPr>
          <p:cNvPr id="8" name="Obraz 7" descr="dziewczynk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269" y="404526"/>
            <a:ext cx="1299275" cy="1893229"/>
          </a:xfrm>
          <a:prstGeom prst="rect">
            <a:avLst/>
          </a:prstGeom>
        </p:spPr>
      </p:pic>
      <p:pic>
        <p:nvPicPr>
          <p:cNvPr id="9" name="Obraz 8" descr="dziewczynka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606" y="150091"/>
            <a:ext cx="1406517" cy="2109774"/>
          </a:xfrm>
          <a:prstGeom prst="rect">
            <a:avLst/>
          </a:prstGeom>
        </p:spPr>
      </p:pic>
      <p:pic>
        <p:nvPicPr>
          <p:cNvPr id="10" name="Obraz 9" descr="rysunki_tik_0121_slaj1_prostokat.wm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209" y="3985491"/>
            <a:ext cx="2565400" cy="1473200"/>
          </a:xfrm>
          <a:prstGeom prst="rect">
            <a:avLst/>
          </a:prstGeom>
        </p:spPr>
      </p:pic>
      <p:pic>
        <p:nvPicPr>
          <p:cNvPr id="11" name="Obraz 10" descr="rysunki_tik_0121_slaj1_kwadrat.wm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235" y="3985491"/>
            <a:ext cx="1473200" cy="1473200"/>
          </a:xfrm>
          <a:prstGeom prst="rect">
            <a:avLst/>
          </a:prstGeom>
        </p:spPr>
      </p:pic>
      <p:sp>
        <p:nvSpPr>
          <p:cNvPr id="12" name="PoleTekstowe 11"/>
          <p:cNvSpPr txBox="1"/>
          <p:nvPr/>
        </p:nvSpPr>
        <p:spPr>
          <a:xfrm>
            <a:off x="720759" y="2528828"/>
            <a:ext cx="5338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FF6600"/>
                </a:solidFill>
              </a:rPr>
              <a:t>Kwadrat</a:t>
            </a:r>
            <a:r>
              <a:rPr lang="pl-PL" dirty="0"/>
              <a:t> jest szczególnym przypadkiem </a:t>
            </a:r>
            <a:r>
              <a:rPr lang="pl-PL" dirty="0">
                <a:solidFill>
                  <a:srgbClr val="FF6600"/>
                </a:solidFill>
              </a:rPr>
              <a:t>prostokąta</a:t>
            </a:r>
            <a:r>
              <a:rPr lang="cs-CZ" dirty="0"/>
              <a:t> </a:t>
            </a:r>
            <a:endParaRPr lang="pl-PL" dirty="0"/>
          </a:p>
        </p:txBody>
      </p:sp>
      <p:sp>
        <p:nvSpPr>
          <p:cNvPr id="13" name="PoleTekstowe 12"/>
          <p:cNvSpPr txBox="1"/>
          <p:nvPr/>
        </p:nvSpPr>
        <p:spPr>
          <a:xfrm>
            <a:off x="720759" y="2898160"/>
            <a:ext cx="2906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prostokąt ma </a:t>
            </a:r>
            <a:r>
              <a:rPr lang="pl-PL" dirty="0">
                <a:solidFill>
                  <a:srgbClr val="FF6600"/>
                </a:solidFill>
              </a:rPr>
              <a:t>4</a:t>
            </a:r>
            <a:r>
              <a:rPr lang="pl-PL" dirty="0"/>
              <a:t> kąty proste </a:t>
            </a:r>
          </a:p>
        </p:txBody>
      </p:sp>
      <p:grpSp>
        <p:nvGrpSpPr>
          <p:cNvPr id="53" name="Grupa 52"/>
          <p:cNvGrpSpPr/>
          <p:nvPr/>
        </p:nvGrpSpPr>
        <p:grpSpPr>
          <a:xfrm>
            <a:off x="1564409" y="3680691"/>
            <a:ext cx="3175000" cy="2082800"/>
            <a:chOff x="1564409" y="3680691"/>
            <a:chExt cx="3175000" cy="2082800"/>
          </a:xfrm>
        </p:grpSpPr>
        <p:sp>
          <p:nvSpPr>
            <p:cNvPr id="14" name="Łuk 13"/>
            <p:cNvSpPr/>
            <p:nvPr/>
          </p:nvSpPr>
          <p:spPr>
            <a:xfrm>
              <a:off x="1564409" y="5153891"/>
              <a:ext cx="609600" cy="60960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5" name="Łuk 14"/>
            <p:cNvSpPr/>
            <p:nvPr/>
          </p:nvSpPr>
          <p:spPr>
            <a:xfrm rot="5400000">
              <a:off x="1564409" y="3680691"/>
              <a:ext cx="609600" cy="60960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6" name="Łuk 15"/>
            <p:cNvSpPr/>
            <p:nvPr/>
          </p:nvSpPr>
          <p:spPr>
            <a:xfrm rot="10800000">
              <a:off x="4129809" y="3680691"/>
              <a:ext cx="609600" cy="60960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7" name="Łuk 16"/>
            <p:cNvSpPr/>
            <p:nvPr/>
          </p:nvSpPr>
          <p:spPr>
            <a:xfrm rot="16200000">
              <a:off x="4129808" y="5153891"/>
              <a:ext cx="609600" cy="60960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8" name="Owal 17"/>
            <p:cNvSpPr/>
            <p:nvPr/>
          </p:nvSpPr>
          <p:spPr>
            <a:xfrm>
              <a:off x="4271828" y="5297083"/>
              <a:ext cx="46182" cy="508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0" name="Owal 19"/>
            <p:cNvSpPr/>
            <p:nvPr/>
          </p:nvSpPr>
          <p:spPr>
            <a:xfrm>
              <a:off x="4271828" y="4100108"/>
              <a:ext cx="46182" cy="508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1" name="Owal 20"/>
            <p:cNvSpPr/>
            <p:nvPr/>
          </p:nvSpPr>
          <p:spPr>
            <a:xfrm>
              <a:off x="1992178" y="5297083"/>
              <a:ext cx="46182" cy="508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2" name="Owal 21"/>
            <p:cNvSpPr/>
            <p:nvPr/>
          </p:nvSpPr>
          <p:spPr>
            <a:xfrm>
              <a:off x="1992178" y="4100108"/>
              <a:ext cx="46182" cy="508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23" name="PoleTekstowe 22"/>
          <p:cNvSpPr txBox="1"/>
          <p:nvPr/>
        </p:nvSpPr>
        <p:spPr>
          <a:xfrm>
            <a:off x="715529" y="2528828"/>
            <a:ext cx="6469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FF6600"/>
                </a:solidFill>
              </a:rPr>
              <a:t>P</a:t>
            </a:r>
            <a:r>
              <a:rPr lang="pl-PL" dirty="0" smtClean="0">
                <a:solidFill>
                  <a:srgbClr val="FF6600"/>
                </a:solidFill>
              </a:rPr>
              <a:t>rostokąt </a:t>
            </a:r>
            <a:r>
              <a:rPr lang="pl-PL" dirty="0"/>
              <a:t>ma dwie pary boków </a:t>
            </a:r>
            <a:r>
              <a:rPr lang="pl-PL" dirty="0" smtClean="0"/>
              <a:t>równoległych i </a:t>
            </a:r>
            <a:r>
              <a:rPr lang="pl-PL" dirty="0"/>
              <a:t>równej </a:t>
            </a:r>
            <a:r>
              <a:rPr lang="pl-PL" dirty="0" smtClean="0"/>
              <a:t>długości</a:t>
            </a:r>
            <a:endParaRPr lang="pl-PL" dirty="0"/>
          </a:p>
        </p:txBody>
      </p:sp>
      <p:cxnSp>
        <p:nvCxnSpPr>
          <p:cNvPr id="25" name="Łącznik prosty 24"/>
          <p:cNvCxnSpPr/>
          <p:nvPr/>
        </p:nvCxnSpPr>
        <p:spPr>
          <a:xfrm>
            <a:off x="4405857" y="3985491"/>
            <a:ext cx="0" cy="1473200"/>
          </a:xfrm>
          <a:prstGeom prst="line">
            <a:avLst/>
          </a:prstGeom>
          <a:ln w="5715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y 25"/>
          <p:cNvCxnSpPr/>
          <p:nvPr/>
        </p:nvCxnSpPr>
        <p:spPr>
          <a:xfrm>
            <a:off x="1893023" y="3985491"/>
            <a:ext cx="0" cy="1473200"/>
          </a:xfrm>
          <a:prstGeom prst="line">
            <a:avLst/>
          </a:prstGeom>
          <a:ln w="5715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4" name="Grupa 53"/>
          <p:cNvGrpSpPr/>
          <p:nvPr/>
        </p:nvGrpSpPr>
        <p:grpSpPr>
          <a:xfrm>
            <a:off x="5098068" y="3668684"/>
            <a:ext cx="2062480" cy="2082800"/>
            <a:chOff x="6837919" y="3648364"/>
            <a:chExt cx="2062480" cy="2082800"/>
          </a:xfrm>
        </p:grpSpPr>
        <p:sp>
          <p:nvSpPr>
            <p:cNvPr id="33" name="Łuk 32"/>
            <p:cNvSpPr/>
            <p:nvPr/>
          </p:nvSpPr>
          <p:spPr>
            <a:xfrm>
              <a:off x="6837919" y="5121564"/>
              <a:ext cx="609600" cy="609600"/>
            </a:xfrm>
            <a:prstGeom prst="arc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4" name="Łuk 33"/>
            <p:cNvSpPr/>
            <p:nvPr/>
          </p:nvSpPr>
          <p:spPr>
            <a:xfrm rot="5400000">
              <a:off x="6837919" y="3648364"/>
              <a:ext cx="609600" cy="609600"/>
            </a:xfrm>
            <a:prstGeom prst="arc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5" name="Owal 34"/>
            <p:cNvSpPr/>
            <p:nvPr/>
          </p:nvSpPr>
          <p:spPr>
            <a:xfrm>
              <a:off x="7265688" y="5264756"/>
              <a:ext cx="46182" cy="508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6" name="Owal 35"/>
            <p:cNvSpPr/>
            <p:nvPr/>
          </p:nvSpPr>
          <p:spPr>
            <a:xfrm>
              <a:off x="7265688" y="4067781"/>
              <a:ext cx="46182" cy="508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7" name="Łuk 36"/>
            <p:cNvSpPr/>
            <p:nvPr/>
          </p:nvSpPr>
          <p:spPr>
            <a:xfrm flipH="1">
              <a:off x="8290799" y="5121564"/>
              <a:ext cx="609600" cy="609600"/>
            </a:xfrm>
            <a:prstGeom prst="arc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8" name="Łuk 37"/>
            <p:cNvSpPr/>
            <p:nvPr/>
          </p:nvSpPr>
          <p:spPr>
            <a:xfrm rot="16200000" flipH="1">
              <a:off x="8290799" y="3648364"/>
              <a:ext cx="609600" cy="609600"/>
            </a:xfrm>
            <a:prstGeom prst="arc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9" name="Owal 38"/>
            <p:cNvSpPr/>
            <p:nvPr/>
          </p:nvSpPr>
          <p:spPr>
            <a:xfrm>
              <a:off x="8444248" y="5264756"/>
              <a:ext cx="46182" cy="508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0" name="Owal 39"/>
            <p:cNvSpPr/>
            <p:nvPr/>
          </p:nvSpPr>
          <p:spPr>
            <a:xfrm>
              <a:off x="8444248" y="4067781"/>
              <a:ext cx="46182" cy="508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cxnSp>
        <p:nvCxnSpPr>
          <p:cNvPr id="41" name="Łącznik prosty 40"/>
          <p:cNvCxnSpPr/>
          <p:nvPr/>
        </p:nvCxnSpPr>
        <p:spPr>
          <a:xfrm flipH="1">
            <a:off x="1869209" y="4015229"/>
            <a:ext cx="2565399" cy="0"/>
          </a:xfrm>
          <a:prstGeom prst="line">
            <a:avLst/>
          </a:prstGeom>
          <a:ln w="5715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Łącznik prosty 43"/>
          <p:cNvCxnSpPr/>
          <p:nvPr/>
        </p:nvCxnSpPr>
        <p:spPr>
          <a:xfrm flipH="1">
            <a:off x="1864418" y="5428386"/>
            <a:ext cx="2565399" cy="0"/>
          </a:xfrm>
          <a:prstGeom prst="line">
            <a:avLst/>
          </a:prstGeom>
          <a:ln w="5715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PoleTekstowe 44"/>
          <p:cNvSpPr txBox="1"/>
          <p:nvPr/>
        </p:nvSpPr>
        <p:spPr>
          <a:xfrm>
            <a:off x="713284" y="2521228"/>
            <a:ext cx="5881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FF6600"/>
                </a:solidFill>
              </a:rPr>
              <a:t>Kwadrat</a:t>
            </a:r>
            <a:r>
              <a:rPr lang="pl-PL" dirty="0" smtClean="0"/>
              <a:t> </a:t>
            </a:r>
            <a:r>
              <a:rPr lang="pl-PL" dirty="0"/>
              <a:t>ma wszystkie boki równoległe i równej długości</a:t>
            </a:r>
            <a:r>
              <a:rPr lang="cs-CZ" dirty="0"/>
              <a:t> </a:t>
            </a:r>
            <a:endParaRPr lang="pl-PL" dirty="0"/>
          </a:p>
        </p:txBody>
      </p:sp>
      <p:cxnSp>
        <p:nvCxnSpPr>
          <p:cNvPr id="46" name="Łącznik prosty 45"/>
          <p:cNvCxnSpPr/>
          <p:nvPr/>
        </p:nvCxnSpPr>
        <p:spPr>
          <a:xfrm>
            <a:off x="5391469" y="3995651"/>
            <a:ext cx="0" cy="1473200"/>
          </a:xfrm>
          <a:prstGeom prst="line">
            <a:avLst/>
          </a:prstGeom>
          <a:ln w="5715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Łącznik prosty 46"/>
          <p:cNvCxnSpPr/>
          <p:nvPr/>
        </p:nvCxnSpPr>
        <p:spPr>
          <a:xfrm>
            <a:off x="6834379" y="3985491"/>
            <a:ext cx="0" cy="1473200"/>
          </a:xfrm>
          <a:prstGeom prst="line">
            <a:avLst/>
          </a:prstGeom>
          <a:ln w="5715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Łącznik prosty 47"/>
          <p:cNvCxnSpPr/>
          <p:nvPr/>
        </p:nvCxnSpPr>
        <p:spPr>
          <a:xfrm rot="5400000">
            <a:off x="6118505" y="3277986"/>
            <a:ext cx="0" cy="1473200"/>
          </a:xfrm>
          <a:prstGeom prst="line">
            <a:avLst/>
          </a:prstGeom>
          <a:ln w="5715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Łącznik prosty 48"/>
          <p:cNvCxnSpPr/>
          <p:nvPr/>
        </p:nvCxnSpPr>
        <p:spPr>
          <a:xfrm rot="5400000">
            <a:off x="6110835" y="4706651"/>
            <a:ext cx="0" cy="1473200"/>
          </a:xfrm>
          <a:prstGeom prst="line">
            <a:avLst/>
          </a:prstGeom>
          <a:ln w="5715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PoleTekstowe 49"/>
          <p:cNvSpPr txBox="1"/>
          <p:nvPr/>
        </p:nvSpPr>
        <p:spPr>
          <a:xfrm>
            <a:off x="721192" y="2521228"/>
            <a:ext cx="7528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FF6600"/>
                </a:solidFill>
              </a:rPr>
              <a:t>P</a:t>
            </a:r>
            <a:r>
              <a:rPr lang="pl-PL" dirty="0" smtClean="0">
                <a:solidFill>
                  <a:srgbClr val="FF6600"/>
                </a:solidFill>
              </a:rPr>
              <a:t>rostokąt</a:t>
            </a:r>
            <a:r>
              <a:rPr lang="pl-PL" dirty="0" smtClean="0"/>
              <a:t> </a:t>
            </a:r>
            <a:r>
              <a:rPr lang="pl-PL" dirty="0"/>
              <a:t>ma dwie przekątne równej długości, które dzielą się na </a:t>
            </a:r>
            <a:r>
              <a:rPr lang="pl-PL" dirty="0" smtClean="0"/>
              <a:t>połowę. </a:t>
            </a:r>
            <a:endParaRPr lang="pl-PL" dirty="0"/>
          </a:p>
        </p:txBody>
      </p:sp>
      <p:cxnSp>
        <p:nvCxnSpPr>
          <p:cNvPr id="56" name="Łącznik prosty 55"/>
          <p:cNvCxnSpPr/>
          <p:nvPr/>
        </p:nvCxnSpPr>
        <p:spPr>
          <a:xfrm>
            <a:off x="1893023" y="4009794"/>
            <a:ext cx="2532002" cy="1428665"/>
          </a:xfrm>
          <a:prstGeom prst="line">
            <a:avLst/>
          </a:prstGeom>
          <a:ln w="5715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Łącznik prosty 56"/>
          <p:cNvCxnSpPr/>
          <p:nvPr/>
        </p:nvCxnSpPr>
        <p:spPr>
          <a:xfrm flipH="1">
            <a:off x="1889529" y="4006897"/>
            <a:ext cx="2516328" cy="1431562"/>
          </a:xfrm>
          <a:prstGeom prst="line">
            <a:avLst/>
          </a:prstGeom>
          <a:ln w="5715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PoleTekstowe 57"/>
          <p:cNvSpPr txBox="1"/>
          <p:nvPr/>
        </p:nvSpPr>
        <p:spPr>
          <a:xfrm>
            <a:off x="721192" y="2900720"/>
            <a:ext cx="4710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Przekątne </a:t>
            </a:r>
            <a:r>
              <a:rPr lang="pl-PL" dirty="0">
                <a:solidFill>
                  <a:srgbClr val="FF6600"/>
                </a:solidFill>
              </a:rPr>
              <a:t>kwadratu</a:t>
            </a:r>
            <a:r>
              <a:rPr lang="pl-PL" dirty="0"/>
              <a:t> są do siebie prostopadłe </a:t>
            </a:r>
            <a:endParaRPr lang="cs-CZ" dirty="0"/>
          </a:p>
        </p:txBody>
      </p:sp>
      <p:cxnSp>
        <p:nvCxnSpPr>
          <p:cNvPr id="59" name="Łącznik prosty 58"/>
          <p:cNvCxnSpPr/>
          <p:nvPr/>
        </p:nvCxnSpPr>
        <p:spPr>
          <a:xfrm>
            <a:off x="5381905" y="3997313"/>
            <a:ext cx="1465530" cy="1451218"/>
          </a:xfrm>
          <a:prstGeom prst="line">
            <a:avLst/>
          </a:prstGeom>
          <a:ln w="5715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Łącznik prosty 59"/>
          <p:cNvCxnSpPr/>
          <p:nvPr/>
        </p:nvCxnSpPr>
        <p:spPr>
          <a:xfrm flipH="1">
            <a:off x="5381905" y="3997313"/>
            <a:ext cx="1452474" cy="1451218"/>
          </a:xfrm>
          <a:prstGeom prst="line">
            <a:avLst/>
          </a:prstGeom>
          <a:ln w="5715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Owal 63"/>
          <p:cNvSpPr/>
          <p:nvPr/>
        </p:nvSpPr>
        <p:spPr>
          <a:xfrm>
            <a:off x="5806354" y="4409440"/>
            <a:ext cx="609600" cy="609600"/>
          </a:xfrm>
          <a:prstGeom prst="ellipse">
            <a:avLst/>
          </a:prstGeom>
          <a:noFill/>
          <a:ln>
            <a:solidFill>
              <a:srgbClr val="66006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69" name="Grupa 68"/>
          <p:cNvGrpSpPr/>
          <p:nvPr/>
        </p:nvGrpSpPr>
        <p:grpSpPr>
          <a:xfrm>
            <a:off x="5921407" y="4506508"/>
            <a:ext cx="418290" cy="426633"/>
            <a:chOff x="5921407" y="4506508"/>
            <a:chExt cx="418290" cy="426633"/>
          </a:xfrm>
        </p:grpSpPr>
        <p:sp>
          <p:nvSpPr>
            <p:cNvPr id="65" name="Owal 64"/>
            <p:cNvSpPr/>
            <p:nvPr/>
          </p:nvSpPr>
          <p:spPr>
            <a:xfrm>
              <a:off x="5921407" y="4700183"/>
              <a:ext cx="46182" cy="508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6" name="Owal 65"/>
            <p:cNvSpPr/>
            <p:nvPr/>
          </p:nvSpPr>
          <p:spPr>
            <a:xfrm>
              <a:off x="6092543" y="4506508"/>
              <a:ext cx="46182" cy="508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7" name="Owal 66"/>
            <p:cNvSpPr/>
            <p:nvPr/>
          </p:nvSpPr>
          <p:spPr>
            <a:xfrm>
              <a:off x="6293515" y="4682316"/>
              <a:ext cx="46182" cy="508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8" name="Owal 67"/>
            <p:cNvSpPr/>
            <p:nvPr/>
          </p:nvSpPr>
          <p:spPr>
            <a:xfrm>
              <a:off x="6094074" y="4882341"/>
              <a:ext cx="46182" cy="508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</p:spTree>
    <p:extLst>
      <p:ext uri="{BB962C8B-B14F-4D97-AF65-F5344CB8AC3E}">
        <p14:creationId xmlns:p14="http://schemas.microsoft.com/office/powerpoint/2010/main" val="1210659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7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25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75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0"/>
                            </p:stCondLst>
                            <p:childTnLst>
                              <p:par>
                                <p:cTn id="36" presetID="1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25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25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750"/>
                            </p:stCondLst>
                            <p:childTnLst>
                              <p:par>
                                <p:cTn id="59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22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375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625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7000"/>
                            </p:stCondLst>
                            <p:childTnLst>
                              <p:par>
                                <p:cTn id="74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7750"/>
                            </p:stCondLst>
                            <p:childTnLst>
                              <p:par>
                                <p:cTn id="78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8500"/>
                            </p:stCondLst>
                            <p:childTnLst>
                              <p:par>
                                <p:cTn id="82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90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13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2750"/>
                            </p:stCondLst>
                            <p:childTnLst>
                              <p:par>
                                <p:cTn id="117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425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50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6500"/>
                            </p:stCondLst>
                            <p:childTnLst>
                              <p:par>
                                <p:cTn id="1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1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8500"/>
                            </p:stCondLst>
                            <p:childTnLst>
                              <p:par>
                                <p:cTn id="1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2" grpId="1"/>
      <p:bldP spid="13" grpId="0"/>
      <p:bldP spid="13" grpId="1"/>
      <p:bldP spid="23" grpId="0"/>
      <p:bldP spid="23" grpId="1"/>
      <p:bldP spid="45" grpId="0"/>
      <p:bldP spid="45" grpId="1"/>
      <p:bldP spid="50" grpId="0"/>
      <p:bldP spid="58" grpId="0"/>
      <p:bldP spid="6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0"/>
          <p:cNvSpPr txBox="1">
            <a:spLocks/>
          </p:cNvSpPr>
          <p:nvPr/>
        </p:nvSpPr>
        <p:spPr>
          <a:xfrm>
            <a:off x="364068" y="1044221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/>
              <a:t>Równoległobok i romb </a:t>
            </a:r>
          </a:p>
        </p:txBody>
      </p:sp>
      <p:pic>
        <p:nvPicPr>
          <p:cNvPr id="6" name="Obraz 5" descr="podkreslenie_niebieskie.w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672897"/>
            <a:ext cx="5626100" cy="228600"/>
          </a:xfrm>
          <a:prstGeom prst="rect">
            <a:avLst/>
          </a:prstGeom>
        </p:spPr>
      </p:pic>
      <p:pic>
        <p:nvPicPr>
          <p:cNvPr id="7" name="Obraz 6" descr="paper-texture-1359509235aJV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83760" y="2259865"/>
            <a:ext cx="8636000" cy="4900551"/>
          </a:xfrm>
          <a:prstGeom prst="rect">
            <a:avLst/>
          </a:prstGeom>
        </p:spPr>
      </p:pic>
      <p:pic>
        <p:nvPicPr>
          <p:cNvPr id="8" name="Obraz 7" descr="dziewczynk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269" y="404526"/>
            <a:ext cx="1299275" cy="1893229"/>
          </a:xfrm>
          <a:prstGeom prst="rect">
            <a:avLst/>
          </a:prstGeom>
        </p:spPr>
      </p:pic>
      <p:pic>
        <p:nvPicPr>
          <p:cNvPr id="9" name="Obraz 8" descr="dziewczynka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606" y="150091"/>
            <a:ext cx="1406517" cy="2109774"/>
          </a:xfrm>
          <a:prstGeom prst="rect">
            <a:avLst/>
          </a:prstGeom>
        </p:spPr>
      </p:pic>
      <p:sp>
        <p:nvSpPr>
          <p:cNvPr id="13" name="PoleTekstowe 12"/>
          <p:cNvSpPr txBox="1"/>
          <p:nvPr/>
        </p:nvSpPr>
        <p:spPr>
          <a:xfrm>
            <a:off x="720759" y="2451927"/>
            <a:ext cx="5642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FF6600"/>
                </a:solidFill>
              </a:rPr>
              <a:t>R</a:t>
            </a:r>
            <a:r>
              <a:rPr lang="pl-PL" dirty="0" smtClean="0">
                <a:solidFill>
                  <a:srgbClr val="FF6600"/>
                </a:solidFill>
              </a:rPr>
              <a:t>omb</a:t>
            </a:r>
            <a:r>
              <a:rPr lang="pl-PL" dirty="0" smtClean="0"/>
              <a:t> </a:t>
            </a:r>
            <a:r>
              <a:rPr lang="pl-PL" dirty="0"/>
              <a:t>jest szczególnym przypadkiem równoległoboku </a:t>
            </a:r>
          </a:p>
        </p:txBody>
      </p:sp>
      <p:grpSp>
        <p:nvGrpSpPr>
          <p:cNvPr id="4" name="Grupa 3"/>
          <p:cNvGrpSpPr/>
          <p:nvPr/>
        </p:nvGrpSpPr>
        <p:grpSpPr>
          <a:xfrm>
            <a:off x="1379220" y="4028440"/>
            <a:ext cx="5877186" cy="1473200"/>
            <a:chOff x="1379220" y="4028440"/>
            <a:chExt cx="5877186" cy="1473200"/>
          </a:xfrm>
        </p:grpSpPr>
        <p:pic>
          <p:nvPicPr>
            <p:cNvPr id="2" name="Obraz 1" descr="rysunki_tik_0121_slaj2_romb.wm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6806" y="4028440"/>
              <a:ext cx="1879600" cy="1473200"/>
            </a:xfrm>
            <a:prstGeom prst="rect">
              <a:avLst/>
            </a:prstGeom>
          </p:spPr>
        </p:pic>
        <p:pic>
          <p:nvPicPr>
            <p:cNvPr id="3" name="Obraz 2" descr="rysunki_tik_0121_slaj2_rownoleglobok.wm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9220" y="4028440"/>
              <a:ext cx="2959100" cy="1473200"/>
            </a:xfrm>
            <a:prstGeom prst="rect">
              <a:avLst/>
            </a:prstGeom>
          </p:spPr>
        </p:pic>
      </p:grpSp>
      <p:sp>
        <p:nvSpPr>
          <p:cNvPr id="55" name="PoleTekstowe 54"/>
          <p:cNvSpPr txBox="1"/>
          <p:nvPr/>
        </p:nvSpPr>
        <p:spPr>
          <a:xfrm>
            <a:off x="720759" y="2832967"/>
            <a:ext cx="7122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FF6600"/>
                </a:solidFill>
              </a:rPr>
              <a:t>Równoległobok</a:t>
            </a:r>
            <a:r>
              <a:rPr lang="pl-PL" dirty="0"/>
              <a:t> ma dwie pary boków równoległych i równej długości </a:t>
            </a:r>
          </a:p>
        </p:txBody>
      </p:sp>
      <p:cxnSp>
        <p:nvCxnSpPr>
          <p:cNvPr id="61" name="Łącznik prosty 60"/>
          <p:cNvCxnSpPr/>
          <p:nvPr/>
        </p:nvCxnSpPr>
        <p:spPr>
          <a:xfrm flipH="1">
            <a:off x="1772921" y="4051531"/>
            <a:ext cx="2565399" cy="0"/>
          </a:xfrm>
          <a:prstGeom prst="line">
            <a:avLst/>
          </a:prstGeom>
          <a:ln w="5715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Łącznik prosty 61"/>
          <p:cNvCxnSpPr/>
          <p:nvPr/>
        </p:nvCxnSpPr>
        <p:spPr>
          <a:xfrm flipH="1">
            <a:off x="1397001" y="5484091"/>
            <a:ext cx="2565399" cy="0"/>
          </a:xfrm>
          <a:prstGeom prst="line">
            <a:avLst/>
          </a:prstGeom>
          <a:ln w="5715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Łącznik prosty 62"/>
          <p:cNvCxnSpPr/>
          <p:nvPr/>
        </p:nvCxnSpPr>
        <p:spPr>
          <a:xfrm flipH="1">
            <a:off x="3925019" y="4028440"/>
            <a:ext cx="413301" cy="1455651"/>
          </a:xfrm>
          <a:prstGeom prst="line">
            <a:avLst/>
          </a:prstGeom>
          <a:ln w="5715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Łącznik prosty 69"/>
          <p:cNvCxnSpPr/>
          <p:nvPr/>
        </p:nvCxnSpPr>
        <p:spPr>
          <a:xfrm flipH="1">
            <a:off x="1397001" y="4010891"/>
            <a:ext cx="406399" cy="1490749"/>
          </a:xfrm>
          <a:prstGeom prst="line">
            <a:avLst/>
          </a:prstGeom>
          <a:ln w="5715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PoleTekstowe 70"/>
          <p:cNvSpPr txBox="1"/>
          <p:nvPr/>
        </p:nvSpPr>
        <p:spPr>
          <a:xfrm>
            <a:off x="720759" y="3195904"/>
            <a:ext cx="3396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FF6600"/>
                </a:solidFill>
              </a:rPr>
              <a:t>R</a:t>
            </a:r>
            <a:r>
              <a:rPr lang="pl-PL" dirty="0" smtClean="0">
                <a:solidFill>
                  <a:srgbClr val="FF6600"/>
                </a:solidFill>
              </a:rPr>
              <a:t>omb</a:t>
            </a:r>
            <a:r>
              <a:rPr lang="pl-PL" dirty="0" smtClean="0"/>
              <a:t> </a:t>
            </a:r>
            <a:r>
              <a:rPr lang="pl-PL" dirty="0"/>
              <a:t>ma wszystkie boki równe</a:t>
            </a:r>
            <a:r>
              <a:rPr lang="cs-CZ" dirty="0"/>
              <a:t> </a:t>
            </a:r>
            <a:endParaRPr lang="pl-PL" dirty="0"/>
          </a:p>
        </p:txBody>
      </p:sp>
      <p:cxnSp>
        <p:nvCxnSpPr>
          <p:cNvPr id="72" name="Łącznik prosty 71"/>
          <p:cNvCxnSpPr/>
          <p:nvPr/>
        </p:nvCxnSpPr>
        <p:spPr>
          <a:xfrm flipH="1">
            <a:off x="5409871" y="4025010"/>
            <a:ext cx="379933" cy="1473200"/>
          </a:xfrm>
          <a:prstGeom prst="line">
            <a:avLst/>
          </a:prstGeom>
          <a:ln w="5715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Łącznik prosty 72"/>
          <p:cNvCxnSpPr/>
          <p:nvPr/>
        </p:nvCxnSpPr>
        <p:spPr>
          <a:xfrm flipH="1">
            <a:off x="6850006" y="4025010"/>
            <a:ext cx="385675" cy="1476630"/>
          </a:xfrm>
          <a:prstGeom prst="line">
            <a:avLst/>
          </a:prstGeom>
          <a:ln w="5715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Łącznik prosty 73"/>
          <p:cNvCxnSpPr/>
          <p:nvPr/>
        </p:nvCxnSpPr>
        <p:spPr>
          <a:xfrm rot="5400000">
            <a:off x="6519806" y="3311766"/>
            <a:ext cx="0" cy="1473200"/>
          </a:xfrm>
          <a:prstGeom prst="line">
            <a:avLst/>
          </a:prstGeom>
          <a:ln w="5715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Łącznik prosty 74"/>
          <p:cNvCxnSpPr/>
          <p:nvPr/>
        </p:nvCxnSpPr>
        <p:spPr>
          <a:xfrm rot="5400000">
            <a:off x="6126602" y="4741290"/>
            <a:ext cx="0" cy="1473200"/>
          </a:xfrm>
          <a:prstGeom prst="line">
            <a:avLst/>
          </a:prstGeom>
          <a:ln w="5715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PoleTekstowe 75"/>
          <p:cNvSpPr txBox="1"/>
          <p:nvPr/>
        </p:nvSpPr>
        <p:spPr>
          <a:xfrm>
            <a:off x="717630" y="2448774"/>
            <a:ext cx="6473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FF6600"/>
                </a:solidFill>
              </a:rPr>
              <a:t>R</a:t>
            </a:r>
            <a:r>
              <a:rPr lang="pl-PL" dirty="0" smtClean="0">
                <a:solidFill>
                  <a:srgbClr val="FF6600"/>
                </a:solidFill>
              </a:rPr>
              <a:t>ównoległobok</a:t>
            </a:r>
            <a:r>
              <a:rPr lang="pl-PL" dirty="0" smtClean="0"/>
              <a:t> </a:t>
            </a:r>
            <a:r>
              <a:rPr lang="pl-PL" dirty="0"/>
              <a:t>ma dwie przekątne, które dzielą się na połowę </a:t>
            </a:r>
          </a:p>
        </p:txBody>
      </p:sp>
      <p:cxnSp>
        <p:nvCxnSpPr>
          <p:cNvPr id="77" name="Łącznik prosty 76"/>
          <p:cNvCxnSpPr/>
          <p:nvPr/>
        </p:nvCxnSpPr>
        <p:spPr>
          <a:xfrm>
            <a:off x="1803400" y="4055490"/>
            <a:ext cx="2121619" cy="1422400"/>
          </a:xfrm>
          <a:prstGeom prst="line">
            <a:avLst/>
          </a:prstGeom>
          <a:ln w="5715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Łącznik prosty 77"/>
          <p:cNvCxnSpPr/>
          <p:nvPr/>
        </p:nvCxnSpPr>
        <p:spPr>
          <a:xfrm flipH="1">
            <a:off x="1397001" y="4055490"/>
            <a:ext cx="2910841" cy="1446150"/>
          </a:xfrm>
          <a:prstGeom prst="line">
            <a:avLst/>
          </a:prstGeom>
          <a:ln w="5715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PoleTekstowe 81"/>
          <p:cNvSpPr txBox="1"/>
          <p:nvPr/>
        </p:nvSpPr>
        <p:spPr>
          <a:xfrm>
            <a:off x="717630" y="2833181"/>
            <a:ext cx="5410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P</a:t>
            </a:r>
            <a:r>
              <a:rPr lang="pl-PL" dirty="0" smtClean="0"/>
              <a:t>rzekątne </a:t>
            </a:r>
            <a:r>
              <a:rPr lang="pl-PL" dirty="0">
                <a:solidFill>
                  <a:srgbClr val="FF6600"/>
                </a:solidFill>
              </a:rPr>
              <a:t>rombu</a:t>
            </a:r>
            <a:r>
              <a:rPr lang="pl-PL" dirty="0"/>
              <a:t> przecinają się pod kątem prostym</a:t>
            </a:r>
            <a:r>
              <a:rPr lang="cs-CZ" dirty="0"/>
              <a:t> </a:t>
            </a:r>
            <a:endParaRPr lang="pl-PL" dirty="0"/>
          </a:p>
        </p:txBody>
      </p:sp>
      <p:cxnSp>
        <p:nvCxnSpPr>
          <p:cNvPr id="83" name="Łącznik prosty 82"/>
          <p:cNvCxnSpPr/>
          <p:nvPr/>
        </p:nvCxnSpPr>
        <p:spPr>
          <a:xfrm>
            <a:off x="5789804" y="4048366"/>
            <a:ext cx="1075054" cy="1400165"/>
          </a:xfrm>
          <a:prstGeom prst="line">
            <a:avLst/>
          </a:prstGeom>
          <a:ln w="5715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Łącznik prosty 83"/>
          <p:cNvCxnSpPr/>
          <p:nvPr/>
        </p:nvCxnSpPr>
        <p:spPr>
          <a:xfrm flipH="1">
            <a:off x="5404715" y="4055490"/>
            <a:ext cx="1816554" cy="1413361"/>
          </a:xfrm>
          <a:prstGeom prst="line">
            <a:avLst/>
          </a:prstGeom>
          <a:ln w="5715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Owal 86"/>
          <p:cNvSpPr/>
          <p:nvPr/>
        </p:nvSpPr>
        <p:spPr>
          <a:xfrm>
            <a:off x="6032126" y="4445548"/>
            <a:ext cx="609600" cy="609600"/>
          </a:xfrm>
          <a:prstGeom prst="ellipse">
            <a:avLst/>
          </a:prstGeom>
          <a:noFill/>
          <a:ln>
            <a:solidFill>
              <a:srgbClr val="66006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88" name="Grupa 87"/>
          <p:cNvGrpSpPr/>
          <p:nvPr/>
        </p:nvGrpSpPr>
        <p:grpSpPr>
          <a:xfrm>
            <a:off x="6147179" y="4542616"/>
            <a:ext cx="418290" cy="426633"/>
            <a:chOff x="5921407" y="4506508"/>
            <a:chExt cx="418290" cy="426633"/>
          </a:xfrm>
        </p:grpSpPr>
        <p:sp>
          <p:nvSpPr>
            <p:cNvPr id="89" name="Owal 88"/>
            <p:cNvSpPr/>
            <p:nvPr/>
          </p:nvSpPr>
          <p:spPr>
            <a:xfrm>
              <a:off x="5921407" y="4700183"/>
              <a:ext cx="46182" cy="508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0" name="Owal 89"/>
            <p:cNvSpPr/>
            <p:nvPr/>
          </p:nvSpPr>
          <p:spPr>
            <a:xfrm>
              <a:off x="6092543" y="4506508"/>
              <a:ext cx="46182" cy="508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1" name="Owal 90"/>
            <p:cNvSpPr/>
            <p:nvPr/>
          </p:nvSpPr>
          <p:spPr>
            <a:xfrm>
              <a:off x="6293515" y="4682316"/>
              <a:ext cx="46182" cy="508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2" name="Owal 91"/>
            <p:cNvSpPr/>
            <p:nvPr/>
          </p:nvSpPr>
          <p:spPr>
            <a:xfrm>
              <a:off x="6094074" y="4882341"/>
              <a:ext cx="46182" cy="508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102" name="PoleTekstowe 101"/>
          <p:cNvSpPr txBox="1"/>
          <p:nvPr/>
        </p:nvSpPr>
        <p:spPr>
          <a:xfrm>
            <a:off x="720759" y="2405747"/>
            <a:ext cx="5173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Kąty </a:t>
            </a:r>
            <a:r>
              <a:rPr lang="pl-PL" dirty="0"/>
              <a:t>leżące naprzeciwko siebie mają równe miary </a:t>
            </a:r>
          </a:p>
        </p:txBody>
      </p:sp>
      <p:pic>
        <p:nvPicPr>
          <p:cNvPr id="103" name="Obraz 102" descr="rysunki_tik_0121_slaj2_romb_kat-ostry-2razem.wm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269" y="4585335"/>
            <a:ext cx="1890819" cy="1015440"/>
          </a:xfrm>
          <a:prstGeom prst="rect">
            <a:avLst/>
          </a:prstGeom>
        </p:spPr>
      </p:pic>
      <p:pic>
        <p:nvPicPr>
          <p:cNvPr id="104" name="Obraz 103" descr="rysunki_tik_0121_slaj2_romb_kat-rozwarty-2razem.wm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269" y="5058420"/>
            <a:ext cx="1890819" cy="1523160"/>
          </a:xfrm>
          <a:prstGeom prst="rect">
            <a:avLst/>
          </a:prstGeom>
        </p:spPr>
      </p:pic>
      <p:pic>
        <p:nvPicPr>
          <p:cNvPr id="105" name="Obraz 104" descr="rysunki_tik_0121_slaj2_rownoleglobok_kat-rozwarty-2razem.wmf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073" y="3512749"/>
            <a:ext cx="2756211" cy="2313790"/>
          </a:xfrm>
          <a:prstGeom prst="rect">
            <a:avLst/>
          </a:prstGeom>
        </p:spPr>
      </p:pic>
      <p:grpSp>
        <p:nvGrpSpPr>
          <p:cNvPr id="106" name="Grupa 105"/>
          <p:cNvGrpSpPr/>
          <p:nvPr/>
        </p:nvGrpSpPr>
        <p:grpSpPr>
          <a:xfrm>
            <a:off x="1018540" y="2939855"/>
            <a:ext cx="2959100" cy="3375049"/>
            <a:chOff x="1018540" y="2986035"/>
            <a:chExt cx="2959100" cy="3375049"/>
          </a:xfrm>
        </p:grpSpPr>
        <p:pic>
          <p:nvPicPr>
            <p:cNvPr id="107" name="Obraz 106" descr="rysunki_tik_0121_slaj2_romb-katy.wmf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8775" y="4887884"/>
              <a:ext cx="1879600" cy="1473200"/>
            </a:xfrm>
            <a:prstGeom prst="rect">
              <a:avLst/>
            </a:prstGeom>
          </p:spPr>
        </p:pic>
        <p:pic>
          <p:nvPicPr>
            <p:cNvPr id="108" name="Obraz 107" descr="rysunki_tik_0121_slaj2_rownoleglobok-katy.wmf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540" y="2986035"/>
              <a:ext cx="2959100" cy="1473200"/>
            </a:xfrm>
            <a:prstGeom prst="rect">
              <a:avLst/>
            </a:prstGeom>
          </p:spPr>
        </p:pic>
      </p:grpSp>
      <p:pic>
        <p:nvPicPr>
          <p:cNvPr id="109" name="Obraz 108" descr="rysunki_tik_0121_slaj2_rownoleglobok_kat-ostry-2razem.wmf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307" y="2309300"/>
            <a:ext cx="2755744" cy="1778949"/>
          </a:xfrm>
          <a:prstGeom prst="rect">
            <a:avLst/>
          </a:prstGeom>
        </p:spPr>
      </p:pic>
      <p:sp>
        <p:nvSpPr>
          <p:cNvPr id="119" name="Objaśnienie owalne 118"/>
          <p:cNvSpPr/>
          <p:nvPr/>
        </p:nvSpPr>
        <p:spPr>
          <a:xfrm>
            <a:off x="6657038" y="4841704"/>
            <a:ext cx="2132169" cy="1739876"/>
          </a:xfrm>
          <a:prstGeom prst="wedgeEllipseCallout">
            <a:avLst>
              <a:gd name="adj1" fmla="val -26094"/>
              <a:gd name="adj2" fmla="val -56945"/>
            </a:avLst>
          </a:prstGeom>
          <a:solidFill>
            <a:srgbClr val="FF66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0" name="PoleTekstowe 109"/>
          <p:cNvSpPr txBox="1"/>
          <p:nvPr/>
        </p:nvSpPr>
        <p:spPr>
          <a:xfrm>
            <a:off x="6787591" y="5046790"/>
            <a:ext cx="18304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dirty="0"/>
              <a:t>Suma kątów </a:t>
            </a:r>
            <a:endParaRPr lang="pl-PL" dirty="0" smtClean="0"/>
          </a:p>
          <a:p>
            <a:pPr algn="ctr"/>
            <a:r>
              <a:rPr lang="pl-PL" dirty="0" smtClean="0"/>
              <a:t>wewnętrznych</a:t>
            </a:r>
          </a:p>
          <a:p>
            <a:pPr algn="ctr"/>
            <a:r>
              <a:rPr lang="pl-PL" dirty="0" smtClean="0"/>
              <a:t>równoległoboku</a:t>
            </a:r>
          </a:p>
          <a:p>
            <a:pPr algn="ctr"/>
            <a:r>
              <a:rPr lang="pl-PL" dirty="0" smtClean="0"/>
              <a:t>równa </a:t>
            </a:r>
            <a:r>
              <a:rPr lang="pl-PL" dirty="0"/>
              <a:t>się </a:t>
            </a:r>
            <a:r>
              <a:rPr lang="pl-PL" dirty="0">
                <a:solidFill>
                  <a:schemeClr val="bg1"/>
                </a:solidFill>
              </a:rPr>
              <a:t>360</a:t>
            </a:r>
            <a:r>
              <a:rPr lang="cs-CZ" dirty="0">
                <a:solidFill>
                  <a:schemeClr val="bg1"/>
                </a:solidFill>
              </a:rPr>
              <a:t> </a:t>
            </a:r>
            <a:r>
              <a:rPr lang="cs-CZ" baseline="30000" dirty="0" smtClean="0">
                <a:solidFill>
                  <a:schemeClr val="bg1"/>
                </a:solidFill>
              </a:rPr>
              <a:t>o</a:t>
            </a:r>
            <a:endParaRPr lang="pl-PL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750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5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375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250"/>
                            </p:stCondLst>
                            <p:childTnLst>
                              <p:par>
                                <p:cTn id="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25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7750"/>
                            </p:stCondLst>
                            <p:childTnLst>
                              <p:par>
                                <p:cTn id="86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925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0"/>
                            </p:stCondLst>
                            <p:childTnLst>
                              <p:par>
                                <p:cTn id="94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1500"/>
                            </p:stCondLst>
                            <p:childTnLst>
                              <p:par>
                                <p:cTn id="98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22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3750"/>
                            </p:stCondLst>
                            <p:childTnLst>
                              <p:par>
                                <p:cTn id="10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8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5750"/>
                            </p:stCondLst>
                            <p:childTnLst>
                              <p:par>
                                <p:cTn id="1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6250"/>
                            </p:stCondLst>
                            <p:childTnLst>
                              <p:par>
                                <p:cTn id="11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7250"/>
                            </p:stCondLst>
                            <p:childTnLst>
                              <p:par>
                                <p:cTn id="13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8750"/>
                            </p:stCondLst>
                            <p:childTnLst>
                              <p:par>
                                <p:cTn id="13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30250"/>
                            </p:stCondLst>
                            <p:childTnLst>
                              <p:par>
                                <p:cTn id="143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31250"/>
                            </p:stCondLst>
                            <p:childTnLst>
                              <p:par>
                                <p:cTn id="147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32250"/>
                            </p:stCondLst>
                            <p:childTnLst>
                              <p:par>
                                <p:cTn id="151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33250"/>
                            </p:stCondLst>
                            <p:childTnLst>
                              <p:par>
                                <p:cTn id="155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34250"/>
                            </p:stCondLst>
                            <p:childTnLst>
                              <p:par>
                                <p:cTn id="1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35250"/>
                            </p:stCondLst>
                            <p:childTnLst>
                              <p:par>
                                <p:cTn id="162" presetID="21" presetClass="entr" presetSubtype="1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36500"/>
                            </p:stCondLst>
                            <p:childTnLst>
                              <p:par>
                                <p:cTn id="16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3" grpId="1"/>
      <p:bldP spid="55" grpId="0"/>
      <p:bldP spid="55" grpId="1"/>
      <p:bldP spid="71" grpId="0"/>
      <p:bldP spid="71" grpId="1"/>
      <p:bldP spid="76" grpId="0"/>
      <p:bldP spid="76" grpId="1"/>
      <p:bldP spid="82" grpId="0"/>
      <p:bldP spid="82" grpId="1"/>
      <p:bldP spid="87" grpId="0" animBg="1"/>
      <p:bldP spid="87" grpId="1" animBg="1"/>
      <p:bldP spid="102" grpId="0"/>
      <p:bldP spid="102" grpId="1"/>
      <p:bldP spid="119" grpId="0" animBg="1"/>
      <p:bldP spid="1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0"/>
          <p:cNvSpPr txBox="1">
            <a:spLocks/>
          </p:cNvSpPr>
          <p:nvPr/>
        </p:nvSpPr>
        <p:spPr>
          <a:xfrm>
            <a:off x="271708" y="1009586"/>
            <a:ext cx="5870477" cy="115744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sz="3000" dirty="0"/>
              <a:t>Suma kątów leżących przy </a:t>
            </a:r>
            <a:r>
              <a:rPr lang="pl-PL" sz="3000" dirty="0" smtClean="0"/>
              <a:t>    jednym </a:t>
            </a:r>
            <a:r>
              <a:rPr lang="pl-PL" sz="3000" dirty="0"/>
              <a:t>boku</a:t>
            </a:r>
            <a:r>
              <a:rPr lang="cs-CZ" sz="3000" dirty="0"/>
              <a:t> </a:t>
            </a:r>
            <a:endParaRPr lang="pl-PL" sz="3000" dirty="0"/>
          </a:p>
        </p:txBody>
      </p:sp>
      <p:pic>
        <p:nvPicPr>
          <p:cNvPr id="6" name="Obraz 5" descr="podkreslenie_niebieskie.w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938432"/>
            <a:ext cx="5626100" cy="228600"/>
          </a:xfrm>
          <a:prstGeom prst="rect">
            <a:avLst/>
          </a:prstGeom>
        </p:spPr>
      </p:pic>
      <p:pic>
        <p:nvPicPr>
          <p:cNvPr id="7" name="Obraz 6" descr="paper-texture-1359509235aJV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83760" y="2259865"/>
            <a:ext cx="8636000" cy="4900551"/>
          </a:xfrm>
          <a:prstGeom prst="rect">
            <a:avLst/>
          </a:prstGeom>
        </p:spPr>
      </p:pic>
      <p:pic>
        <p:nvPicPr>
          <p:cNvPr id="8" name="Obraz 7" descr="dziewczynk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269" y="404526"/>
            <a:ext cx="1299275" cy="1893229"/>
          </a:xfrm>
          <a:prstGeom prst="rect">
            <a:avLst/>
          </a:prstGeom>
        </p:spPr>
      </p:pic>
      <p:pic>
        <p:nvPicPr>
          <p:cNvPr id="9" name="Obraz 8" descr="dziewczynka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606" y="150091"/>
            <a:ext cx="1406517" cy="2109774"/>
          </a:xfrm>
          <a:prstGeom prst="rect">
            <a:avLst/>
          </a:prstGeom>
        </p:spPr>
      </p:pic>
      <p:sp>
        <p:nvSpPr>
          <p:cNvPr id="13" name="PoleTekstowe 12"/>
          <p:cNvSpPr txBox="1"/>
          <p:nvPr/>
        </p:nvSpPr>
        <p:spPr>
          <a:xfrm>
            <a:off x="720759" y="2451927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oznaczmy np. kąt ostry</a:t>
            </a:r>
            <a:r>
              <a:rPr lang="cs-CZ" dirty="0"/>
              <a:t> </a:t>
            </a:r>
            <a:endParaRPr lang="pl-PL" dirty="0"/>
          </a:p>
        </p:txBody>
      </p:sp>
      <p:grpSp>
        <p:nvGrpSpPr>
          <p:cNvPr id="25" name="Grupa 24"/>
          <p:cNvGrpSpPr/>
          <p:nvPr/>
        </p:nvGrpSpPr>
        <p:grpSpPr>
          <a:xfrm>
            <a:off x="1797745" y="4217969"/>
            <a:ext cx="5877186" cy="1473200"/>
            <a:chOff x="1379220" y="4028440"/>
            <a:chExt cx="5877186" cy="1473200"/>
          </a:xfrm>
        </p:grpSpPr>
        <p:pic>
          <p:nvPicPr>
            <p:cNvPr id="26" name="Obraz 25" descr="rysunki_tik_0121_slaj2_romb.wm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6806" y="4028440"/>
              <a:ext cx="1879600" cy="1473200"/>
            </a:xfrm>
            <a:prstGeom prst="rect">
              <a:avLst/>
            </a:prstGeom>
          </p:spPr>
        </p:pic>
        <p:pic>
          <p:nvPicPr>
            <p:cNvPr id="27" name="Obraz 26" descr="rysunki_tik_0121_slaj2_rownoleglobok.wm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9220" y="4028440"/>
              <a:ext cx="2959100" cy="1473200"/>
            </a:xfrm>
            <a:prstGeom prst="rect">
              <a:avLst/>
            </a:prstGeom>
          </p:spPr>
        </p:pic>
      </p:grpSp>
      <p:sp>
        <p:nvSpPr>
          <p:cNvPr id="2" name="Łuk 1"/>
          <p:cNvSpPr/>
          <p:nvPr/>
        </p:nvSpPr>
        <p:spPr>
          <a:xfrm>
            <a:off x="1613982" y="5292851"/>
            <a:ext cx="635000" cy="796636"/>
          </a:xfrm>
          <a:prstGeom prst="arc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1" name="Łuk 30"/>
          <p:cNvSpPr/>
          <p:nvPr/>
        </p:nvSpPr>
        <p:spPr>
          <a:xfrm>
            <a:off x="5608709" y="5292851"/>
            <a:ext cx="635000" cy="796636"/>
          </a:xfrm>
          <a:prstGeom prst="arc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2" name="PoleTekstowe 31"/>
          <p:cNvSpPr txBox="1"/>
          <p:nvPr/>
        </p:nvSpPr>
        <p:spPr>
          <a:xfrm>
            <a:off x="1871666" y="5275657"/>
            <a:ext cx="330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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PoleTekstowe 32"/>
          <p:cNvSpPr txBox="1"/>
          <p:nvPr/>
        </p:nvSpPr>
        <p:spPr>
          <a:xfrm>
            <a:off x="5890330" y="5308235"/>
            <a:ext cx="311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595959"/>
                </a:solidFill>
                <a:sym typeface="Symbol"/>
              </a:rPr>
              <a:t></a:t>
            </a:r>
            <a:r>
              <a:rPr lang="cs-CZ" dirty="0">
                <a:solidFill>
                  <a:srgbClr val="595959"/>
                </a:solidFill>
              </a:rPr>
              <a:t> </a:t>
            </a:r>
            <a:r>
              <a:rPr lang="cs-CZ" dirty="0" smtClean="0">
                <a:solidFill>
                  <a:srgbClr val="595959"/>
                </a:solidFill>
              </a:rPr>
              <a:t> </a:t>
            </a:r>
            <a:endParaRPr lang="pl-PL" dirty="0">
              <a:solidFill>
                <a:srgbClr val="595959"/>
              </a:solidFill>
            </a:endParaRPr>
          </a:p>
        </p:txBody>
      </p:sp>
      <p:sp>
        <p:nvSpPr>
          <p:cNvPr id="34" name="PoleTekstowe 33"/>
          <p:cNvSpPr txBox="1"/>
          <p:nvPr/>
        </p:nvSpPr>
        <p:spPr>
          <a:xfrm>
            <a:off x="720759" y="2813284"/>
            <a:ext cx="6046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przedłużamy boki równoległe i bok przy którym leży kąt </a:t>
            </a:r>
            <a:r>
              <a:rPr lang="pl-PL" dirty="0">
                <a:sym typeface="Symbol"/>
              </a:rPr>
              <a:t></a:t>
            </a:r>
            <a:endParaRPr lang="cs-CZ" dirty="0"/>
          </a:p>
        </p:txBody>
      </p:sp>
      <p:cxnSp>
        <p:nvCxnSpPr>
          <p:cNvPr id="35" name="Łącznik prosty 34"/>
          <p:cNvCxnSpPr/>
          <p:nvPr/>
        </p:nvCxnSpPr>
        <p:spPr>
          <a:xfrm flipH="1">
            <a:off x="1642839" y="3674822"/>
            <a:ext cx="721593" cy="2636293"/>
          </a:xfrm>
          <a:prstGeom prst="line">
            <a:avLst/>
          </a:prstGeom>
          <a:ln>
            <a:solidFill>
              <a:srgbClr val="595959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Łącznik prosty 36"/>
          <p:cNvCxnSpPr/>
          <p:nvPr/>
        </p:nvCxnSpPr>
        <p:spPr>
          <a:xfrm flipH="1">
            <a:off x="974749" y="4241059"/>
            <a:ext cx="1680696" cy="0"/>
          </a:xfrm>
          <a:prstGeom prst="line">
            <a:avLst/>
          </a:prstGeom>
          <a:ln>
            <a:solidFill>
              <a:srgbClr val="59595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Łącznik prosty 37"/>
          <p:cNvCxnSpPr/>
          <p:nvPr/>
        </p:nvCxnSpPr>
        <p:spPr>
          <a:xfrm flipH="1">
            <a:off x="974749" y="5679624"/>
            <a:ext cx="1680696" cy="0"/>
          </a:xfrm>
          <a:prstGeom prst="line">
            <a:avLst/>
          </a:prstGeom>
          <a:ln>
            <a:solidFill>
              <a:srgbClr val="59595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PoleTekstowe 38"/>
          <p:cNvSpPr txBox="1"/>
          <p:nvPr/>
        </p:nvSpPr>
        <p:spPr>
          <a:xfrm>
            <a:off x="697794" y="2459787"/>
            <a:ext cx="6434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widzimy dwie proste równoległe przecięte trzecią prostą, więc</a:t>
            </a:r>
            <a:r>
              <a:rPr lang="cs-CZ" dirty="0"/>
              <a:t> </a:t>
            </a:r>
            <a:endParaRPr lang="pl-PL" dirty="0"/>
          </a:p>
        </p:txBody>
      </p:sp>
      <p:sp>
        <p:nvSpPr>
          <p:cNvPr id="40" name="Łuk 39"/>
          <p:cNvSpPr/>
          <p:nvPr/>
        </p:nvSpPr>
        <p:spPr>
          <a:xfrm>
            <a:off x="2020445" y="3842741"/>
            <a:ext cx="635000" cy="796636"/>
          </a:xfrm>
          <a:prstGeom prst="arc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1" name="PoleTekstowe 40"/>
          <p:cNvSpPr txBox="1"/>
          <p:nvPr/>
        </p:nvSpPr>
        <p:spPr>
          <a:xfrm>
            <a:off x="2278129" y="3825547"/>
            <a:ext cx="330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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2" name="PoleTekstowe 41"/>
          <p:cNvSpPr txBox="1"/>
          <p:nvPr/>
        </p:nvSpPr>
        <p:spPr>
          <a:xfrm>
            <a:off x="697794" y="2813346"/>
            <a:ext cx="7218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kąt </a:t>
            </a:r>
            <a:r>
              <a:rPr lang="pl-PL" dirty="0" smtClean="0"/>
              <a:t>zewnętrzny </a:t>
            </a:r>
            <a:r>
              <a:rPr lang="pl-PL" dirty="0"/>
              <a:t>jest przyległy do odpowiedniego kąta równoległoboku </a:t>
            </a:r>
            <a:endParaRPr lang="pl-PL" dirty="0"/>
          </a:p>
        </p:txBody>
      </p:sp>
      <p:cxnSp>
        <p:nvCxnSpPr>
          <p:cNvPr id="43" name="Łącznik prosty 42"/>
          <p:cNvCxnSpPr/>
          <p:nvPr/>
        </p:nvCxnSpPr>
        <p:spPr>
          <a:xfrm flipH="1">
            <a:off x="5643630" y="3674822"/>
            <a:ext cx="721593" cy="2636293"/>
          </a:xfrm>
          <a:prstGeom prst="line">
            <a:avLst/>
          </a:prstGeom>
          <a:ln>
            <a:solidFill>
              <a:srgbClr val="595959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Łącznik prosty 43"/>
          <p:cNvCxnSpPr/>
          <p:nvPr/>
        </p:nvCxnSpPr>
        <p:spPr>
          <a:xfrm flipH="1">
            <a:off x="5371195" y="4241059"/>
            <a:ext cx="1680696" cy="0"/>
          </a:xfrm>
          <a:prstGeom prst="line">
            <a:avLst/>
          </a:prstGeom>
          <a:ln>
            <a:solidFill>
              <a:srgbClr val="59595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Łącznik prosty 44"/>
          <p:cNvCxnSpPr/>
          <p:nvPr/>
        </p:nvCxnSpPr>
        <p:spPr>
          <a:xfrm flipH="1">
            <a:off x="5278832" y="5679624"/>
            <a:ext cx="1680696" cy="0"/>
          </a:xfrm>
          <a:prstGeom prst="line">
            <a:avLst/>
          </a:prstGeom>
          <a:ln>
            <a:solidFill>
              <a:srgbClr val="59595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Łuk 45"/>
          <p:cNvSpPr/>
          <p:nvPr/>
        </p:nvSpPr>
        <p:spPr>
          <a:xfrm>
            <a:off x="6000712" y="3854286"/>
            <a:ext cx="635000" cy="796636"/>
          </a:xfrm>
          <a:prstGeom prst="arc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7" name="PoleTekstowe 46"/>
          <p:cNvSpPr txBox="1"/>
          <p:nvPr/>
        </p:nvSpPr>
        <p:spPr>
          <a:xfrm>
            <a:off x="6282333" y="3869670"/>
            <a:ext cx="311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595959"/>
                </a:solidFill>
                <a:sym typeface="Symbol"/>
              </a:rPr>
              <a:t></a:t>
            </a:r>
            <a:r>
              <a:rPr lang="cs-CZ" dirty="0">
                <a:solidFill>
                  <a:srgbClr val="595959"/>
                </a:solidFill>
              </a:rPr>
              <a:t> </a:t>
            </a:r>
            <a:r>
              <a:rPr lang="cs-CZ" dirty="0" smtClean="0">
                <a:solidFill>
                  <a:srgbClr val="595959"/>
                </a:solidFill>
              </a:rPr>
              <a:t> </a:t>
            </a:r>
            <a:endParaRPr lang="pl-PL" dirty="0">
              <a:solidFill>
                <a:srgbClr val="595959"/>
              </a:solidFill>
            </a:endParaRPr>
          </a:p>
        </p:txBody>
      </p:sp>
      <p:sp>
        <p:nvSpPr>
          <p:cNvPr id="48" name="PoleTekstowe 47"/>
          <p:cNvSpPr txBox="1"/>
          <p:nvPr/>
        </p:nvSpPr>
        <p:spPr>
          <a:xfrm>
            <a:off x="697794" y="3201962"/>
            <a:ext cx="5669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więc są to kąty przyległe czyli ich suma równa się </a:t>
            </a:r>
            <a:r>
              <a:rPr lang="pl-PL" dirty="0">
                <a:solidFill>
                  <a:srgbClr val="FF6600"/>
                </a:solidFill>
              </a:rPr>
              <a:t>180</a:t>
            </a:r>
            <a:r>
              <a:rPr lang="pl-PL" dirty="0">
                <a:solidFill>
                  <a:srgbClr val="FF6600"/>
                </a:solidFill>
                <a:sym typeface="Symbol"/>
              </a:rPr>
              <a:t></a:t>
            </a:r>
            <a:r>
              <a:rPr lang="cs-CZ" dirty="0">
                <a:solidFill>
                  <a:srgbClr val="FF6600"/>
                </a:solidFill>
              </a:rPr>
              <a:t> </a:t>
            </a:r>
            <a:endParaRPr lang="pl-PL" dirty="0">
              <a:solidFill>
                <a:srgbClr val="FF6600"/>
              </a:solidFill>
            </a:endParaRPr>
          </a:p>
        </p:txBody>
      </p:sp>
      <p:sp>
        <p:nvSpPr>
          <p:cNvPr id="49" name="PoleTekstowe 48"/>
          <p:cNvSpPr txBox="1"/>
          <p:nvPr/>
        </p:nvSpPr>
        <p:spPr>
          <a:xfrm>
            <a:off x="2202792" y="4200775"/>
            <a:ext cx="303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595959"/>
                </a:solidFill>
              </a:rPr>
              <a:t>γ</a:t>
            </a:r>
            <a:endParaRPr lang="pl-PL" dirty="0">
              <a:solidFill>
                <a:srgbClr val="595959"/>
              </a:solidFill>
            </a:endParaRPr>
          </a:p>
        </p:txBody>
      </p:sp>
      <p:sp>
        <p:nvSpPr>
          <p:cNvPr id="50" name="PoleTekstowe 49"/>
          <p:cNvSpPr txBox="1"/>
          <p:nvPr/>
        </p:nvSpPr>
        <p:spPr>
          <a:xfrm>
            <a:off x="6222220" y="4200775"/>
            <a:ext cx="309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595959"/>
                </a:solidFill>
              </a:rPr>
              <a:t>δ</a:t>
            </a:r>
            <a:endParaRPr lang="pl-PL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22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9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10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2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3500"/>
                            </p:stCondLst>
                            <p:childTnLst>
                              <p:par>
                                <p:cTn id="8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4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7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9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0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3" grpId="1"/>
      <p:bldP spid="2" grpId="0" animBg="1"/>
      <p:bldP spid="31" grpId="0" animBg="1"/>
      <p:bldP spid="32" grpId="0"/>
      <p:bldP spid="33" grpId="0"/>
      <p:bldP spid="34" grpId="0"/>
      <p:bldP spid="34" grpId="1"/>
      <p:bldP spid="39" grpId="0"/>
      <p:bldP spid="40" grpId="0" animBg="1"/>
      <p:bldP spid="41" grpId="0"/>
      <p:bldP spid="42" grpId="0"/>
      <p:bldP spid="46" grpId="0" animBg="1"/>
      <p:bldP spid="47" grpId="0"/>
      <p:bldP spid="48" grpId="0"/>
      <p:bldP spid="49" grpId="0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0"/>
          <p:cNvSpPr txBox="1">
            <a:spLocks/>
          </p:cNvSpPr>
          <p:nvPr/>
        </p:nvSpPr>
        <p:spPr>
          <a:xfrm>
            <a:off x="271708" y="1009586"/>
            <a:ext cx="5870477" cy="115744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sz="3000" dirty="0"/>
              <a:t>Suma kątów leżących przy jednym boku</a:t>
            </a:r>
            <a:r>
              <a:rPr lang="cs-CZ" sz="3000" dirty="0"/>
              <a:t> </a:t>
            </a:r>
            <a:endParaRPr lang="pl-PL" sz="3000" dirty="0"/>
          </a:p>
        </p:txBody>
      </p:sp>
      <p:pic>
        <p:nvPicPr>
          <p:cNvPr id="6" name="Obraz 5" descr="podkreslenie_niebieskie.w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938432"/>
            <a:ext cx="5626100" cy="228600"/>
          </a:xfrm>
          <a:prstGeom prst="rect">
            <a:avLst/>
          </a:prstGeom>
        </p:spPr>
      </p:pic>
      <p:pic>
        <p:nvPicPr>
          <p:cNvPr id="7" name="Obraz 6" descr="paper-texture-1359509235aJV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83760" y="2259865"/>
            <a:ext cx="8636000" cy="4900551"/>
          </a:xfrm>
          <a:prstGeom prst="rect">
            <a:avLst/>
          </a:prstGeom>
        </p:spPr>
      </p:pic>
      <p:pic>
        <p:nvPicPr>
          <p:cNvPr id="8" name="Obraz 7" descr="dziewczynk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269" y="404526"/>
            <a:ext cx="1299275" cy="1893229"/>
          </a:xfrm>
          <a:prstGeom prst="rect">
            <a:avLst/>
          </a:prstGeom>
        </p:spPr>
      </p:pic>
      <p:pic>
        <p:nvPicPr>
          <p:cNvPr id="9" name="Obraz 8" descr="dziewczynka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606" y="150091"/>
            <a:ext cx="1406517" cy="2109774"/>
          </a:xfrm>
          <a:prstGeom prst="rect">
            <a:avLst/>
          </a:prstGeom>
        </p:spPr>
      </p:pic>
      <p:sp>
        <p:nvSpPr>
          <p:cNvPr id="48" name="PoleTekstowe 47"/>
          <p:cNvSpPr txBox="1"/>
          <p:nvPr/>
        </p:nvSpPr>
        <p:spPr>
          <a:xfrm>
            <a:off x="2020445" y="5553424"/>
            <a:ext cx="206258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α+</a:t>
            </a:r>
            <a:r>
              <a:rPr lang="en-US" sz="3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γ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=</a:t>
            </a: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180</a:t>
            </a:r>
            <a:r>
              <a:rPr lang="en-US" sz="32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</a:t>
            </a: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pl-PL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974749" y="2774312"/>
            <a:ext cx="6700182" cy="2636293"/>
            <a:chOff x="974749" y="2774312"/>
            <a:chExt cx="6700182" cy="2636293"/>
          </a:xfrm>
        </p:grpSpPr>
        <p:grpSp>
          <p:nvGrpSpPr>
            <p:cNvPr id="25" name="Grupa 24"/>
            <p:cNvGrpSpPr/>
            <p:nvPr/>
          </p:nvGrpSpPr>
          <p:grpSpPr>
            <a:xfrm>
              <a:off x="1797745" y="3317459"/>
              <a:ext cx="5877186" cy="1473200"/>
              <a:chOff x="1379220" y="4028440"/>
              <a:chExt cx="5877186" cy="1473200"/>
            </a:xfrm>
          </p:grpSpPr>
          <p:pic>
            <p:nvPicPr>
              <p:cNvPr id="26" name="Obraz 25" descr="rysunki_tik_0121_slaj2_romb.wmf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6806" y="4028440"/>
                <a:ext cx="1879600" cy="1473200"/>
              </a:xfrm>
              <a:prstGeom prst="rect">
                <a:avLst/>
              </a:prstGeom>
            </p:spPr>
          </p:pic>
          <p:pic>
            <p:nvPicPr>
              <p:cNvPr id="27" name="Obraz 26" descr="rysunki_tik_0121_slaj2_rownoleglobok.wmf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79220" y="4028440"/>
                <a:ext cx="2959100" cy="1473200"/>
              </a:xfrm>
              <a:prstGeom prst="rect">
                <a:avLst/>
              </a:prstGeom>
            </p:spPr>
          </p:pic>
        </p:grpSp>
        <p:sp>
          <p:nvSpPr>
            <p:cNvPr id="2" name="Łuk 1"/>
            <p:cNvSpPr/>
            <p:nvPr/>
          </p:nvSpPr>
          <p:spPr>
            <a:xfrm>
              <a:off x="1613982" y="4392341"/>
              <a:ext cx="635000" cy="796636"/>
            </a:xfrm>
            <a:prstGeom prst="arc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1" name="Łuk 30"/>
            <p:cNvSpPr/>
            <p:nvPr/>
          </p:nvSpPr>
          <p:spPr>
            <a:xfrm>
              <a:off x="5608709" y="4392341"/>
              <a:ext cx="635000" cy="796636"/>
            </a:xfrm>
            <a:prstGeom prst="arc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2" name="PoleTekstowe 31"/>
            <p:cNvSpPr txBox="1"/>
            <p:nvPr/>
          </p:nvSpPr>
          <p:spPr>
            <a:xfrm>
              <a:off x="1871666" y="4375147"/>
              <a:ext cx="3302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</a:t>
              </a:r>
              <a:r>
                <a:rPr lang="cs-CZ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endParaRPr lang="pl-PL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PoleTekstowe 32"/>
            <p:cNvSpPr txBox="1"/>
            <p:nvPr/>
          </p:nvSpPr>
          <p:spPr>
            <a:xfrm>
              <a:off x="5890330" y="4407725"/>
              <a:ext cx="3113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>
                  <a:solidFill>
                    <a:srgbClr val="595959"/>
                  </a:solidFill>
                  <a:sym typeface="Symbol"/>
                </a:rPr>
                <a:t></a:t>
              </a:r>
              <a:r>
                <a:rPr lang="cs-CZ" dirty="0">
                  <a:solidFill>
                    <a:srgbClr val="595959"/>
                  </a:solidFill>
                </a:rPr>
                <a:t> </a:t>
              </a:r>
              <a:r>
                <a:rPr lang="cs-CZ" dirty="0" smtClean="0">
                  <a:solidFill>
                    <a:srgbClr val="595959"/>
                  </a:solidFill>
                </a:rPr>
                <a:t> </a:t>
              </a:r>
              <a:endParaRPr lang="pl-PL" dirty="0">
                <a:solidFill>
                  <a:srgbClr val="595959"/>
                </a:solidFill>
              </a:endParaRPr>
            </a:p>
          </p:txBody>
        </p:sp>
        <p:cxnSp>
          <p:nvCxnSpPr>
            <p:cNvPr id="35" name="Łącznik prosty 34"/>
            <p:cNvCxnSpPr/>
            <p:nvPr/>
          </p:nvCxnSpPr>
          <p:spPr>
            <a:xfrm flipH="1">
              <a:off x="1642839" y="2774312"/>
              <a:ext cx="721593" cy="2636293"/>
            </a:xfrm>
            <a:prstGeom prst="line">
              <a:avLst/>
            </a:prstGeom>
            <a:ln>
              <a:solidFill>
                <a:srgbClr val="595959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Łącznik prosty 36"/>
            <p:cNvCxnSpPr/>
            <p:nvPr/>
          </p:nvCxnSpPr>
          <p:spPr>
            <a:xfrm flipH="1">
              <a:off x="974749" y="3340549"/>
              <a:ext cx="1680696" cy="0"/>
            </a:xfrm>
            <a:prstGeom prst="line">
              <a:avLst/>
            </a:prstGeom>
            <a:ln>
              <a:solidFill>
                <a:srgbClr val="59595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Łącznik prosty 37"/>
            <p:cNvCxnSpPr/>
            <p:nvPr/>
          </p:nvCxnSpPr>
          <p:spPr>
            <a:xfrm flipH="1">
              <a:off x="974749" y="4779114"/>
              <a:ext cx="1680696" cy="0"/>
            </a:xfrm>
            <a:prstGeom prst="line">
              <a:avLst/>
            </a:prstGeom>
            <a:ln>
              <a:solidFill>
                <a:srgbClr val="59595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Łuk 39"/>
            <p:cNvSpPr/>
            <p:nvPr/>
          </p:nvSpPr>
          <p:spPr>
            <a:xfrm>
              <a:off x="2020445" y="2942231"/>
              <a:ext cx="635000" cy="796636"/>
            </a:xfrm>
            <a:prstGeom prst="arc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1" name="PoleTekstowe 40"/>
            <p:cNvSpPr txBox="1"/>
            <p:nvPr/>
          </p:nvSpPr>
          <p:spPr>
            <a:xfrm>
              <a:off x="2278129" y="2925037"/>
              <a:ext cx="3302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</a:t>
              </a:r>
              <a:r>
                <a:rPr lang="cs-CZ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endParaRPr lang="pl-PL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cxnSp>
          <p:nvCxnSpPr>
            <p:cNvPr id="43" name="Łącznik prosty 42"/>
            <p:cNvCxnSpPr/>
            <p:nvPr/>
          </p:nvCxnSpPr>
          <p:spPr>
            <a:xfrm flipH="1">
              <a:off x="5643630" y="2774312"/>
              <a:ext cx="721593" cy="2636293"/>
            </a:xfrm>
            <a:prstGeom prst="line">
              <a:avLst/>
            </a:prstGeom>
            <a:ln>
              <a:solidFill>
                <a:srgbClr val="595959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Łącznik prosty 43"/>
            <p:cNvCxnSpPr/>
            <p:nvPr/>
          </p:nvCxnSpPr>
          <p:spPr>
            <a:xfrm flipH="1">
              <a:off x="5371195" y="3340549"/>
              <a:ext cx="1680696" cy="0"/>
            </a:xfrm>
            <a:prstGeom prst="line">
              <a:avLst/>
            </a:prstGeom>
            <a:ln>
              <a:solidFill>
                <a:srgbClr val="59595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Łącznik prosty 44"/>
            <p:cNvCxnSpPr/>
            <p:nvPr/>
          </p:nvCxnSpPr>
          <p:spPr>
            <a:xfrm flipH="1">
              <a:off x="5278832" y="4779114"/>
              <a:ext cx="1680696" cy="0"/>
            </a:xfrm>
            <a:prstGeom prst="line">
              <a:avLst/>
            </a:prstGeom>
            <a:ln>
              <a:solidFill>
                <a:srgbClr val="59595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Łuk 45"/>
            <p:cNvSpPr/>
            <p:nvPr/>
          </p:nvSpPr>
          <p:spPr>
            <a:xfrm>
              <a:off x="6000712" y="2953776"/>
              <a:ext cx="635000" cy="796636"/>
            </a:xfrm>
            <a:prstGeom prst="arc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7" name="PoleTekstowe 46"/>
            <p:cNvSpPr txBox="1"/>
            <p:nvPr/>
          </p:nvSpPr>
          <p:spPr>
            <a:xfrm>
              <a:off x="6282333" y="2969160"/>
              <a:ext cx="3113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>
                  <a:solidFill>
                    <a:srgbClr val="595959"/>
                  </a:solidFill>
                  <a:sym typeface="Symbol"/>
                </a:rPr>
                <a:t></a:t>
              </a:r>
              <a:r>
                <a:rPr lang="cs-CZ" dirty="0">
                  <a:solidFill>
                    <a:srgbClr val="595959"/>
                  </a:solidFill>
                </a:rPr>
                <a:t> </a:t>
              </a:r>
              <a:r>
                <a:rPr lang="cs-CZ" dirty="0" smtClean="0">
                  <a:solidFill>
                    <a:srgbClr val="595959"/>
                  </a:solidFill>
                </a:rPr>
                <a:t> </a:t>
              </a:r>
              <a:endParaRPr lang="pl-PL" dirty="0">
                <a:solidFill>
                  <a:srgbClr val="595959"/>
                </a:solidFill>
              </a:endParaRPr>
            </a:p>
          </p:txBody>
        </p:sp>
        <p:sp>
          <p:nvSpPr>
            <p:cNvPr id="49" name="PoleTekstowe 48"/>
            <p:cNvSpPr txBox="1"/>
            <p:nvPr/>
          </p:nvSpPr>
          <p:spPr>
            <a:xfrm>
              <a:off x="2202792" y="3300265"/>
              <a:ext cx="3032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solidFill>
                    <a:srgbClr val="595959"/>
                  </a:solidFill>
                </a:rPr>
                <a:t>γ</a:t>
              </a:r>
              <a:endParaRPr lang="pl-PL" dirty="0">
                <a:solidFill>
                  <a:srgbClr val="595959"/>
                </a:solidFill>
              </a:endParaRPr>
            </a:p>
          </p:txBody>
        </p:sp>
        <p:sp>
          <p:nvSpPr>
            <p:cNvPr id="50" name="PoleTekstowe 49"/>
            <p:cNvSpPr txBox="1"/>
            <p:nvPr/>
          </p:nvSpPr>
          <p:spPr>
            <a:xfrm>
              <a:off x="6222220" y="3300265"/>
              <a:ext cx="3090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>
                  <a:solidFill>
                    <a:srgbClr val="595959"/>
                  </a:solidFill>
                </a:rPr>
                <a:t>δ</a:t>
              </a:r>
              <a:endParaRPr lang="pl-PL" dirty="0">
                <a:solidFill>
                  <a:srgbClr val="595959"/>
                </a:solidFill>
              </a:endParaRPr>
            </a:p>
          </p:txBody>
        </p:sp>
      </p:grpSp>
      <p:sp>
        <p:nvSpPr>
          <p:cNvPr id="36" name="PoleTekstowe 35"/>
          <p:cNvSpPr txBox="1"/>
          <p:nvPr/>
        </p:nvSpPr>
        <p:spPr>
          <a:xfrm>
            <a:off x="5500027" y="5553424"/>
            <a:ext cx="198604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404040"/>
                </a:solidFill>
              </a:rPr>
              <a:t>β+</a:t>
            </a:r>
            <a:r>
              <a:rPr lang="en-US" sz="3200" dirty="0" err="1">
                <a:solidFill>
                  <a:srgbClr val="404040"/>
                </a:solidFill>
              </a:rPr>
              <a:t>δ</a:t>
            </a:r>
            <a:r>
              <a:rPr lang="en-US" sz="3200" dirty="0">
                <a:solidFill>
                  <a:srgbClr val="404040"/>
                </a:solidFill>
              </a:rPr>
              <a:t>=</a:t>
            </a:r>
            <a:r>
              <a:rPr lang="en-US" sz="3200" dirty="0" smtClean="0">
                <a:solidFill>
                  <a:srgbClr val="404040"/>
                </a:solidFill>
              </a:rPr>
              <a:t>180</a:t>
            </a:r>
            <a:r>
              <a:rPr lang="en-US" sz="3200" baseline="30000" dirty="0" smtClean="0">
                <a:solidFill>
                  <a:srgbClr val="404040"/>
                </a:solidFill>
              </a:rPr>
              <a:t>o</a:t>
            </a:r>
            <a:r>
              <a:rPr lang="en-US" sz="3200" dirty="0" smtClean="0">
                <a:solidFill>
                  <a:srgbClr val="404040"/>
                </a:solidFill>
              </a:rPr>
              <a:t> </a:t>
            </a:r>
            <a:endParaRPr lang="pl-PL" sz="3200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645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8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0"/>
          <p:cNvSpPr txBox="1">
            <a:spLocks/>
          </p:cNvSpPr>
          <p:nvPr/>
        </p:nvSpPr>
        <p:spPr>
          <a:xfrm>
            <a:off x="444883" y="1009586"/>
            <a:ext cx="5870477" cy="7568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sz="3000" dirty="0" smtClean="0"/>
              <a:t>Przekątne</a:t>
            </a:r>
            <a:endParaRPr lang="pl-PL" sz="3000" dirty="0"/>
          </a:p>
        </p:txBody>
      </p:sp>
      <p:pic>
        <p:nvPicPr>
          <p:cNvPr id="6" name="Obraz 5" descr="podkreslenie_niebieskie.w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649807"/>
            <a:ext cx="5626100" cy="228600"/>
          </a:xfrm>
          <a:prstGeom prst="rect">
            <a:avLst/>
          </a:prstGeom>
        </p:spPr>
      </p:pic>
      <p:pic>
        <p:nvPicPr>
          <p:cNvPr id="7" name="Obraz 6" descr="paper-texture-1359509235aJV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341489" y="2241679"/>
            <a:ext cx="8636000" cy="4900551"/>
          </a:xfrm>
          <a:prstGeom prst="rect">
            <a:avLst/>
          </a:prstGeom>
        </p:spPr>
      </p:pic>
      <p:pic>
        <p:nvPicPr>
          <p:cNvPr id="8" name="Obraz 7" descr="dziewczynk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269" y="404526"/>
            <a:ext cx="1299275" cy="1893229"/>
          </a:xfrm>
          <a:prstGeom prst="rect">
            <a:avLst/>
          </a:prstGeom>
        </p:spPr>
      </p:pic>
      <p:pic>
        <p:nvPicPr>
          <p:cNvPr id="9" name="Obraz 8" descr="dziewczynka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606" y="150091"/>
            <a:ext cx="1406517" cy="2109774"/>
          </a:xfrm>
          <a:prstGeom prst="rect">
            <a:avLst/>
          </a:prstGeom>
        </p:spPr>
      </p:pic>
      <p:grpSp>
        <p:nvGrpSpPr>
          <p:cNvPr id="11" name="Grupa 10"/>
          <p:cNvGrpSpPr/>
          <p:nvPr/>
        </p:nvGrpSpPr>
        <p:grpSpPr>
          <a:xfrm>
            <a:off x="2400721" y="2530776"/>
            <a:ext cx="4412055" cy="1177328"/>
            <a:chOff x="1869209" y="2646218"/>
            <a:chExt cx="5520841" cy="1473200"/>
          </a:xfrm>
        </p:grpSpPr>
        <p:pic>
          <p:nvPicPr>
            <p:cNvPr id="34" name="Obraz 33" descr="rysunki_tik_0121_slaj1_prostokat.wm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9209" y="2646218"/>
              <a:ext cx="2565400" cy="1473200"/>
            </a:xfrm>
            <a:prstGeom prst="rect">
              <a:avLst/>
            </a:prstGeom>
          </p:spPr>
        </p:pic>
        <p:pic>
          <p:nvPicPr>
            <p:cNvPr id="39" name="Obraz 38" descr="rysunki_tik_0121_slaj1_kwadrat.wm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850" y="2646218"/>
              <a:ext cx="1473200" cy="1473200"/>
            </a:xfrm>
            <a:prstGeom prst="rect">
              <a:avLst/>
            </a:prstGeom>
          </p:spPr>
        </p:pic>
      </p:grpSp>
      <p:grpSp>
        <p:nvGrpSpPr>
          <p:cNvPr id="42" name="Grupa 41"/>
          <p:cNvGrpSpPr/>
          <p:nvPr/>
        </p:nvGrpSpPr>
        <p:grpSpPr>
          <a:xfrm>
            <a:off x="2099095" y="4795249"/>
            <a:ext cx="4696833" cy="1177328"/>
            <a:chOff x="1379220" y="4028440"/>
            <a:chExt cx="5877186" cy="1473200"/>
          </a:xfrm>
        </p:grpSpPr>
        <p:pic>
          <p:nvPicPr>
            <p:cNvPr id="51" name="Obraz 50" descr="rysunki_tik_0121_slaj2_romb.wmf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6806" y="4028440"/>
              <a:ext cx="1879600" cy="1473200"/>
            </a:xfrm>
            <a:prstGeom prst="rect">
              <a:avLst/>
            </a:prstGeom>
          </p:spPr>
        </p:pic>
        <p:pic>
          <p:nvPicPr>
            <p:cNvPr id="52" name="Obraz 51" descr="rysunki_tik_0121_slaj2_rownoleglobok.wmf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9220" y="4028440"/>
              <a:ext cx="2959100" cy="1473200"/>
            </a:xfrm>
            <a:prstGeom prst="rect">
              <a:avLst/>
            </a:prstGeom>
          </p:spPr>
        </p:pic>
      </p:grpSp>
      <p:cxnSp>
        <p:nvCxnSpPr>
          <p:cNvPr id="53" name="Łącznik prosty 52"/>
          <p:cNvCxnSpPr/>
          <p:nvPr/>
        </p:nvCxnSpPr>
        <p:spPr>
          <a:xfrm flipH="1">
            <a:off x="2400721" y="2530776"/>
            <a:ext cx="2054208" cy="0"/>
          </a:xfrm>
          <a:prstGeom prst="line">
            <a:avLst/>
          </a:prstGeom>
          <a:ln w="5715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Łącznik prosty 53"/>
          <p:cNvCxnSpPr/>
          <p:nvPr/>
        </p:nvCxnSpPr>
        <p:spPr>
          <a:xfrm flipH="1">
            <a:off x="2400721" y="3708104"/>
            <a:ext cx="2063180" cy="0"/>
          </a:xfrm>
          <a:prstGeom prst="line">
            <a:avLst/>
          </a:prstGeom>
          <a:ln w="5715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PoleTekstowe 54"/>
          <p:cNvSpPr txBox="1"/>
          <p:nvPr/>
        </p:nvSpPr>
        <p:spPr>
          <a:xfrm>
            <a:off x="3199393" y="2160864"/>
            <a:ext cx="300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a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6" name="PoleTekstowe 55"/>
          <p:cNvSpPr txBox="1"/>
          <p:nvPr/>
        </p:nvSpPr>
        <p:spPr>
          <a:xfrm>
            <a:off x="3199393" y="3708104"/>
            <a:ext cx="300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a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57" name="Łącznik prosty 56"/>
          <p:cNvCxnSpPr/>
          <p:nvPr/>
        </p:nvCxnSpPr>
        <p:spPr>
          <a:xfrm flipH="1">
            <a:off x="5635448" y="2530776"/>
            <a:ext cx="1177328" cy="0"/>
          </a:xfrm>
          <a:prstGeom prst="line">
            <a:avLst/>
          </a:prstGeom>
          <a:ln w="57150" cmpd="sng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Łącznik prosty 57"/>
          <p:cNvCxnSpPr/>
          <p:nvPr/>
        </p:nvCxnSpPr>
        <p:spPr>
          <a:xfrm flipH="1">
            <a:off x="5635448" y="3708104"/>
            <a:ext cx="1186300" cy="0"/>
          </a:xfrm>
          <a:prstGeom prst="line">
            <a:avLst/>
          </a:prstGeom>
          <a:ln w="57150" cmpd="sng">
            <a:solidFill>
              <a:srgbClr val="7C9C1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Łącznik prosty 60"/>
          <p:cNvCxnSpPr/>
          <p:nvPr/>
        </p:nvCxnSpPr>
        <p:spPr>
          <a:xfrm flipH="1">
            <a:off x="2399260" y="4806794"/>
            <a:ext cx="2054208" cy="0"/>
          </a:xfrm>
          <a:prstGeom prst="line">
            <a:avLst/>
          </a:prstGeom>
          <a:ln w="57150" cmpd="sng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Łącznik prosty 61"/>
          <p:cNvCxnSpPr/>
          <p:nvPr/>
        </p:nvCxnSpPr>
        <p:spPr>
          <a:xfrm flipH="1">
            <a:off x="2087545" y="5961032"/>
            <a:ext cx="2063180" cy="0"/>
          </a:xfrm>
          <a:prstGeom prst="line">
            <a:avLst/>
          </a:prstGeom>
          <a:ln w="57150" cmpd="sng">
            <a:solidFill>
              <a:srgbClr val="0293E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Łącznik prosty 64"/>
          <p:cNvCxnSpPr/>
          <p:nvPr/>
        </p:nvCxnSpPr>
        <p:spPr>
          <a:xfrm flipH="1">
            <a:off x="5609628" y="4797253"/>
            <a:ext cx="1177328" cy="0"/>
          </a:xfrm>
          <a:prstGeom prst="line">
            <a:avLst/>
          </a:prstGeom>
          <a:ln w="5715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Łącznik prosty 65"/>
          <p:cNvCxnSpPr/>
          <p:nvPr/>
        </p:nvCxnSpPr>
        <p:spPr>
          <a:xfrm flipH="1">
            <a:off x="5286368" y="5974581"/>
            <a:ext cx="1186300" cy="0"/>
          </a:xfrm>
          <a:prstGeom prst="line">
            <a:avLst/>
          </a:prstGeom>
          <a:ln w="5715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Łącznik prosty 68"/>
          <p:cNvCxnSpPr/>
          <p:nvPr/>
        </p:nvCxnSpPr>
        <p:spPr>
          <a:xfrm>
            <a:off x="4424449" y="2530196"/>
            <a:ext cx="0" cy="1177908"/>
          </a:xfrm>
          <a:prstGeom prst="line">
            <a:avLst/>
          </a:prstGeom>
          <a:ln w="5715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Łącznik prosty 69"/>
          <p:cNvCxnSpPr/>
          <p:nvPr/>
        </p:nvCxnSpPr>
        <p:spPr>
          <a:xfrm>
            <a:off x="2400721" y="2530196"/>
            <a:ext cx="0" cy="1177908"/>
          </a:xfrm>
          <a:prstGeom prst="line">
            <a:avLst/>
          </a:prstGeom>
          <a:ln w="5715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PoleTekstowe 72"/>
          <p:cNvSpPr txBox="1"/>
          <p:nvPr/>
        </p:nvSpPr>
        <p:spPr>
          <a:xfrm>
            <a:off x="2040963" y="2911469"/>
            <a:ext cx="313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b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4" name="PoleTekstowe 73"/>
          <p:cNvSpPr txBox="1"/>
          <p:nvPr/>
        </p:nvSpPr>
        <p:spPr>
          <a:xfrm>
            <a:off x="4477656" y="2911469"/>
            <a:ext cx="313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b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75" name="Łącznik prosty 74"/>
          <p:cNvCxnSpPr/>
          <p:nvPr/>
        </p:nvCxnSpPr>
        <p:spPr>
          <a:xfrm>
            <a:off x="6799523" y="2530776"/>
            <a:ext cx="0" cy="1177908"/>
          </a:xfrm>
          <a:prstGeom prst="line">
            <a:avLst/>
          </a:prstGeom>
          <a:ln w="57150" cmpd="sng">
            <a:solidFill>
              <a:srgbClr val="FFC4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Łącznik prosty 75"/>
          <p:cNvCxnSpPr/>
          <p:nvPr/>
        </p:nvCxnSpPr>
        <p:spPr>
          <a:xfrm>
            <a:off x="5664760" y="2530776"/>
            <a:ext cx="0" cy="1177908"/>
          </a:xfrm>
          <a:prstGeom prst="line">
            <a:avLst/>
          </a:prstGeom>
          <a:ln w="57150" cmpd="sng">
            <a:solidFill>
              <a:srgbClr val="FFC4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Łącznik prosty 76"/>
          <p:cNvCxnSpPr/>
          <p:nvPr/>
        </p:nvCxnSpPr>
        <p:spPr>
          <a:xfrm flipH="1">
            <a:off x="4150725" y="4804679"/>
            <a:ext cx="300172" cy="1169902"/>
          </a:xfrm>
          <a:prstGeom prst="line">
            <a:avLst/>
          </a:prstGeom>
          <a:ln w="57150" cmpd="sng">
            <a:solidFill>
              <a:srgbClr val="99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Łącznik prosty 77"/>
          <p:cNvCxnSpPr/>
          <p:nvPr/>
        </p:nvCxnSpPr>
        <p:spPr>
          <a:xfrm flipH="1">
            <a:off x="2115334" y="4787130"/>
            <a:ext cx="320023" cy="1173902"/>
          </a:xfrm>
          <a:prstGeom prst="line">
            <a:avLst/>
          </a:prstGeom>
          <a:ln w="57150" cmpd="sng">
            <a:solidFill>
              <a:srgbClr val="99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Łącznik prosty 80"/>
          <p:cNvCxnSpPr/>
          <p:nvPr/>
        </p:nvCxnSpPr>
        <p:spPr>
          <a:xfrm flipH="1">
            <a:off x="6467397" y="4791130"/>
            <a:ext cx="300172" cy="1169902"/>
          </a:xfrm>
          <a:prstGeom prst="line">
            <a:avLst/>
          </a:prstGeom>
          <a:ln w="57150" cmpd="sng">
            <a:solidFill>
              <a:srgbClr val="CC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Łącznik prosty 81"/>
          <p:cNvCxnSpPr/>
          <p:nvPr/>
        </p:nvCxnSpPr>
        <p:spPr>
          <a:xfrm flipH="1">
            <a:off x="5320971" y="4773581"/>
            <a:ext cx="320023" cy="1173902"/>
          </a:xfrm>
          <a:prstGeom prst="line">
            <a:avLst/>
          </a:prstGeom>
          <a:ln w="57150" cmpd="sng">
            <a:solidFill>
              <a:srgbClr val="CC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PoleTekstowe 84"/>
          <p:cNvSpPr txBox="1"/>
          <p:nvPr/>
        </p:nvSpPr>
        <p:spPr>
          <a:xfrm>
            <a:off x="6075452" y="2160864"/>
            <a:ext cx="300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a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6" name="PoleTekstowe 85"/>
          <p:cNvSpPr txBox="1"/>
          <p:nvPr/>
        </p:nvSpPr>
        <p:spPr>
          <a:xfrm>
            <a:off x="6075452" y="3708104"/>
            <a:ext cx="300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a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7" name="PoleTekstowe 86"/>
          <p:cNvSpPr txBox="1"/>
          <p:nvPr/>
        </p:nvSpPr>
        <p:spPr>
          <a:xfrm>
            <a:off x="5286430" y="2911469"/>
            <a:ext cx="313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b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8" name="PoleTekstowe 87"/>
          <p:cNvSpPr txBox="1"/>
          <p:nvPr/>
        </p:nvSpPr>
        <p:spPr>
          <a:xfrm>
            <a:off x="6857248" y="2911469"/>
            <a:ext cx="313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b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9" name="PoleTekstowe 88"/>
          <p:cNvSpPr txBox="1"/>
          <p:nvPr/>
        </p:nvSpPr>
        <p:spPr>
          <a:xfrm>
            <a:off x="3187848" y="4457968"/>
            <a:ext cx="300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a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0" name="PoleTekstowe 89"/>
          <p:cNvSpPr txBox="1"/>
          <p:nvPr/>
        </p:nvSpPr>
        <p:spPr>
          <a:xfrm>
            <a:off x="2980038" y="5947483"/>
            <a:ext cx="300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a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1" name="PoleTekstowe 90"/>
          <p:cNvSpPr txBox="1"/>
          <p:nvPr/>
        </p:nvSpPr>
        <p:spPr>
          <a:xfrm>
            <a:off x="6040826" y="4457968"/>
            <a:ext cx="300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a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2" name="PoleTekstowe 91"/>
          <p:cNvSpPr txBox="1"/>
          <p:nvPr/>
        </p:nvSpPr>
        <p:spPr>
          <a:xfrm>
            <a:off x="5717566" y="5947483"/>
            <a:ext cx="300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a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3" name="PoleTekstowe 92"/>
          <p:cNvSpPr txBox="1"/>
          <p:nvPr/>
        </p:nvSpPr>
        <p:spPr>
          <a:xfrm>
            <a:off x="1883990" y="5185923"/>
            <a:ext cx="313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b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4" name="PoleTekstowe 93"/>
          <p:cNvSpPr txBox="1"/>
          <p:nvPr/>
        </p:nvSpPr>
        <p:spPr>
          <a:xfrm>
            <a:off x="4320683" y="5185923"/>
            <a:ext cx="313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b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5" name="PoleTekstowe 94"/>
          <p:cNvSpPr txBox="1"/>
          <p:nvPr/>
        </p:nvSpPr>
        <p:spPr>
          <a:xfrm>
            <a:off x="5068137" y="5185923"/>
            <a:ext cx="313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b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6" name="PoleTekstowe 95"/>
          <p:cNvSpPr txBox="1"/>
          <p:nvPr/>
        </p:nvSpPr>
        <p:spPr>
          <a:xfrm>
            <a:off x="6638955" y="5185923"/>
            <a:ext cx="313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b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7" name="PoleTekstowe 96"/>
          <p:cNvSpPr txBox="1"/>
          <p:nvPr/>
        </p:nvSpPr>
        <p:spPr>
          <a:xfrm>
            <a:off x="2829712" y="3994852"/>
            <a:ext cx="1228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L=2a+2b</a:t>
            </a:r>
            <a:endParaRPr lang="pl-PL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8" name="PoleTekstowe 97"/>
          <p:cNvSpPr txBox="1"/>
          <p:nvPr/>
        </p:nvSpPr>
        <p:spPr>
          <a:xfrm>
            <a:off x="5682253" y="4006519"/>
            <a:ext cx="1228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L=2a+2b</a:t>
            </a:r>
            <a:endParaRPr lang="pl-PL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9" name="PoleTekstowe 98"/>
          <p:cNvSpPr txBox="1"/>
          <p:nvPr/>
        </p:nvSpPr>
        <p:spPr>
          <a:xfrm>
            <a:off x="2655079" y="6205290"/>
            <a:ext cx="1228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L=2a+2b</a:t>
            </a:r>
            <a:endParaRPr lang="pl-PL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0" name="PoleTekstowe 99"/>
          <p:cNvSpPr txBox="1"/>
          <p:nvPr/>
        </p:nvSpPr>
        <p:spPr>
          <a:xfrm>
            <a:off x="5552432" y="6205290"/>
            <a:ext cx="1228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L=2a+2b</a:t>
            </a:r>
            <a:endParaRPr lang="pl-PL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402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75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2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25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27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35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4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25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625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5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85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9250"/>
                            </p:stCondLst>
                            <p:childTnLst>
                              <p:par>
                                <p:cTn id="119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75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15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3000"/>
                            </p:stCondLst>
                            <p:childTnLst>
                              <p:par>
                                <p:cTn id="137" presetID="22" presetClass="entr" presetSubtype="4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375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5250"/>
                            </p:stCondLst>
                            <p:childTnLst>
                              <p:par>
                                <p:cTn id="145" presetID="22" presetClass="entr" presetSubtype="4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60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7500"/>
                            </p:stCondLst>
                            <p:childTnLst>
                              <p:par>
                                <p:cTn id="153" presetID="22" presetClass="entr" presetSubtype="4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8250"/>
                            </p:stCondLst>
                            <p:childTnLst>
                              <p:par>
                                <p:cTn id="15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9750"/>
                            </p:stCondLst>
                            <p:childTnLst>
                              <p:par>
                                <p:cTn id="161" presetID="22" presetClass="entr" presetSubtype="4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5" grpId="0"/>
      <p:bldP spid="56" grpId="0"/>
      <p:bldP spid="73" grpId="0"/>
      <p:bldP spid="7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7" grpId="1"/>
      <p:bldP spid="98" grpId="0"/>
      <p:bldP spid="98" grpId="1"/>
      <p:bldP spid="99" grpId="0"/>
      <p:bldP spid="99" grpId="1"/>
      <p:bldP spid="100" grpId="0"/>
      <p:bldP spid="10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0"/>
          <p:cNvSpPr txBox="1">
            <a:spLocks/>
          </p:cNvSpPr>
          <p:nvPr/>
        </p:nvSpPr>
        <p:spPr>
          <a:xfrm>
            <a:off x="444883" y="1194306"/>
            <a:ext cx="5870477" cy="7568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sz="3000" dirty="0" smtClean="0"/>
              <a:t>Wysokość równoległoboku</a:t>
            </a:r>
            <a:endParaRPr lang="pl-PL" sz="3000" dirty="0"/>
          </a:p>
        </p:txBody>
      </p:sp>
      <p:pic>
        <p:nvPicPr>
          <p:cNvPr id="6" name="Obraz 5" descr="podkreslenie_niebieskie.w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834527"/>
            <a:ext cx="5626100" cy="228600"/>
          </a:xfrm>
          <a:prstGeom prst="rect">
            <a:avLst/>
          </a:prstGeom>
        </p:spPr>
      </p:pic>
      <p:pic>
        <p:nvPicPr>
          <p:cNvPr id="7" name="Obraz 6" descr="paper-texture-1359509235aJV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341489" y="2241679"/>
            <a:ext cx="8636000" cy="4900551"/>
          </a:xfrm>
          <a:prstGeom prst="rect">
            <a:avLst/>
          </a:prstGeom>
        </p:spPr>
      </p:pic>
      <p:pic>
        <p:nvPicPr>
          <p:cNvPr id="8" name="Obraz 7" descr="dziewczynk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269" y="404526"/>
            <a:ext cx="1299275" cy="1893229"/>
          </a:xfrm>
          <a:prstGeom prst="rect">
            <a:avLst/>
          </a:prstGeom>
        </p:spPr>
      </p:pic>
      <p:pic>
        <p:nvPicPr>
          <p:cNvPr id="9" name="Obraz 8" descr="dziewczynka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606" y="150091"/>
            <a:ext cx="1406517" cy="2109774"/>
          </a:xfrm>
          <a:prstGeom prst="rect">
            <a:avLst/>
          </a:prstGeom>
        </p:spPr>
      </p:pic>
      <p:grpSp>
        <p:nvGrpSpPr>
          <p:cNvPr id="42" name="Grupa 41"/>
          <p:cNvGrpSpPr/>
          <p:nvPr/>
        </p:nvGrpSpPr>
        <p:grpSpPr>
          <a:xfrm>
            <a:off x="1400198" y="3443654"/>
            <a:ext cx="6070136" cy="1521566"/>
            <a:chOff x="1379220" y="4028440"/>
            <a:chExt cx="5877186" cy="1473200"/>
          </a:xfrm>
        </p:grpSpPr>
        <p:pic>
          <p:nvPicPr>
            <p:cNvPr id="51" name="Obraz 50" descr="rysunki_tik_0121_slaj2_romb.wm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6806" y="4028440"/>
              <a:ext cx="1879600" cy="1473200"/>
            </a:xfrm>
            <a:prstGeom prst="rect">
              <a:avLst/>
            </a:prstGeom>
          </p:spPr>
        </p:pic>
        <p:pic>
          <p:nvPicPr>
            <p:cNvPr id="52" name="Obraz 51" descr="rysunki_tik_0121_slaj2_rownoleglobok.wm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9220" y="4028440"/>
              <a:ext cx="2959100" cy="1473200"/>
            </a:xfrm>
            <a:prstGeom prst="rect">
              <a:avLst/>
            </a:prstGeom>
          </p:spPr>
        </p:pic>
      </p:grpSp>
      <p:cxnSp>
        <p:nvCxnSpPr>
          <p:cNvPr id="76" name="Łącznik prosty 75"/>
          <p:cNvCxnSpPr/>
          <p:nvPr/>
        </p:nvCxnSpPr>
        <p:spPr>
          <a:xfrm>
            <a:off x="1843216" y="3443654"/>
            <a:ext cx="1" cy="1522316"/>
          </a:xfrm>
          <a:prstGeom prst="line">
            <a:avLst/>
          </a:prstGeom>
          <a:ln w="57150" cmpd="sng">
            <a:solidFill>
              <a:srgbClr val="CC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PoleTekstowe 86"/>
          <p:cNvSpPr txBox="1"/>
          <p:nvPr/>
        </p:nvSpPr>
        <p:spPr>
          <a:xfrm>
            <a:off x="1868844" y="3983338"/>
            <a:ext cx="41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h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0" name="PoleTekstowe 89"/>
          <p:cNvSpPr txBox="1"/>
          <p:nvPr/>
        </p:nvSpPr>
        <p:spPr>
          <a:xfrm>
            <a:off x="2475634" y="4965219"/>
            <a:ext cx="388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a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2" name="PoleTekstowe 91"/>
          <p:cNvSpPr txBox="1"/>
          <p:nvPr/>
        </p:nvSpPr>
        <p:spPr>
          <a:xfrm>
            <a:off x="6242486" y="4885948"/>
            <a:ext cx="388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a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4" name="Łącznik prosty 63"/>
          <p:cNvCxnSpPr/>
          <p:nvPr/>
        </p:nvCxnSpPr>
        <p:spPr>
          <a:xfrm>
            <a:off x="5985819" y="3443654"/>
            <a:ext cx="1" cy="1522316"/>
          </a:xfrm>
          <a:prstGeom prst="line">
            <a:avLst/>
          </a:prstGeom>
          <a:ln w="57150" cmpd="sng">
            <a:solidFill>
              <a:srgbClr val="CC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PoleTekstowe 66"/>
          <p:cNvSpPr txBox="1"/>
          <p:nvPr/>
        </p:nvSpPr>
        <p:spPr>
          <a:xfrm>
            <a:off x="5988357" y="3983338"/>
            <a:ext cx="41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h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8" name="Łącznik prosty 67"/>
          <p:cNvCxnSpPr/>
          <p:nvPr/>
        </p:nvCxnSpPr>
        <p:spPr>
          <a:xfrm>
            <a:off x="3413397" y="3443654"/>
            <a:ext cx="1" cy="1522316"/>
          </a:xfrm>
          <a:prstGeom prst="line">
            <a:avLst/>
          </a:prstGeom>
          <a:ln w="57150" cmpd="sng">
            <a:solidFill>
              <a:srgbClr val="CC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PoleTekstowe 70"/>
          <p:cNvSpPr txBox="1"/>
          <p:nvPr/>
        </p:nvSpPr>
        <p:spPr>
          <a:xfrm>
            <a:off x="3439025" y="3983338"/>
            <a:ext cx="41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h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79" name="Łącznik prosty 78"/>
          <p:cNvCxnSpPr/>
          <p:nvPr/>
        </p:nvCxnSpPr>
        <p:spPr>
          <a:xfrm>
            <a:off x="6698207" y="3443654"/>
            <a:ext cx="1" cy="1522316"/>
          </a:xfrm>
          <a:prstGeom prst="line">
            <a:avLst/>
          </a:prstGeom>
          <a:ln w="57150" cmpd="sng">
            <a:solidFill>
              <a:srgbClr val="CC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PoleTekstowe 79"/>
          <p:cNvSpPr txBox="1"/>
          <p:nvPr/>
        </p:nvSpPr>
        <p:spPr>
          <a:xfrm>
            <a:off x="6700745" y="3983338"/>
            <a:ext cx="41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h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83" name="Łącznik prosty 82"/>
          <p:cNvCxnSpPr/>
          <p:nvPr/>
        </p:nvCxnSpPr>
        <p:spPr>
          <a:xfrm flipH="1">
            <a:off x="2655739" y="4955671"/>
            <a:ext cx="2391164" cy="0"/>
          </a:xfrm>
          <a:prstGeom prst="line">
            <a:avLst/>
          </a:prstGeom>
          <a:ln>
            <a:solidFill>
              <a:srgbClr val="595959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Łącznik prosty 101"/>
          <p:cNvCxnSpPr/>
          <p:nvPr/>
        </p:nvCxnSpPr>
        <p:spPr>
          <a:xfrm>
            <a:off x="4430818" y="3443654"/>
            <a:ext cx="1" cy="1522316"/>
          </a:xfrm>
          <a:prstGeom prst="line">
            <a:avLst/>
          </a:prstGeom>
          <a:ln w="57150" cmpd="sng">
            <a:solidFill>
              <a:srgbClr val="CC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PoleTekstowe 102"/>
          <p:cNvSpPr txBox="1"/>
          <p:nvPr/>
        </p:nvSpPr>
        <p:spPr>
          <a:xfrm>
            <a:off x="4456446" y="3983338"/>
            <a:ext cx="41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h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04" name="Łącznik prosty 103"/>
          <p:cNvCxnSpPr/>
          <p:nvPr/>
        </p:nvCxnSpPr>
        <p:spPr>
          <a:xfrm flipH="1">
            <a:off x="5669627" y="4955671"/>
            <a:ext cx="2391164" cy="0"/>
          </a:xfrm>
          <a:prstGeom prst="line">
            <a:avLst/>
          </a:prstGeom>
          <a:ln>
            <a:solidFill>
              <a:srgbClr val="595959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Łącznik prosty 104"/>
          <p:cNvCxnSpPr/>
          <p:nvPr/>
        </p:nvCxnSpPr>
        <p:spPr>
          <a:xfrm>
            <a:off x="7444706" y="3443654"/>
            <a:ext cx="1" cy="1522316"/>
          </a:xfrm>
          <a:prstGeom prst="line">
            <a:avLst/>
          </a:prstGeom>
          <a:ln w="57150" cmpd="sng">
            <a:solidFill>
              <a:srgbClr val="CC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PoleTekstowe 105"/>
          <p:cNvSpPr txBox="1"/>
          <p:nvPr/>
        </p:nvSpPr>
        <p:spPr>
          <a:xfrm>
            <a:off x="7470334" y="3983338"/>
            <a:ext cx="41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h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07" name="Łącznik prosty 106"/>
          <p:cNvCxnSpPr/>
          <p:nvPr/>
        </p:nvCxnSpPr>
        <p:spPr>
          <a:xfrm>
            <a:off x="1747512" y="3721970"/>
            <a:ext cx="2420397" cy="746121"/>
          </a:xfrm>
          <a:prstGeom prst="line">
            <a:avLst/>
          </a:prstGeom>
          <a:ln w="57150" cmpd="sng">
            <a:solidFill>
              <a:srgbClr val="CC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PoleTekstowe 107"/>
          <p:cNvSpPr txBox="1"/>
          <p:nvPr/>
        </p:nvSpPr>
        <p:spPr>
          <a:xfrm>
            <a:off x="2856422" y="3721970"/>
            <a:ext cx="41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h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09" name="Łącznik prosty 108"/>
          <p:cNvCxnSpPr/>
          <p:nvPr/>
        </p:nvCxnSpPr>
        <p:spPr>
          <a:xfrm>
            <a:off x="5821073" y="3906636"/>
            <a:ext cx="1423286" cy="446034"/>
          </a:xfrm>
          <a:prstGeom prst="line">
            <a:avLst/>
          </a:prstGeom>
          <a:ln w="57150" cmpd="sng">
            <a:solidFill>
              <a:srgbClr val="CC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" name="PoleTekstowe 109"/>
          <p:cNvSpPr txBox="1"/>
          <p:nvPr/>
        </p:nvSpPr>
        <p:spPr>
          <a:xfrm>
            <a:off x="6425327" y="3764037"/>
            <a:ext cx="41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h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050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75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7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500"/>
                            </p:stCondLst>
                            <p:childTnLst>
                              <p:par>
                                <p:cTn id="41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0"/>
                            </p:stCondLst>
                            <p:childTnLst>
                              <p:par>
                                <p:cTn id="48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1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2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325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47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500"/>
                            </p:stCondLst>
                            <p:childTnLst>
                              <p:par>
                                <p:cTn id="71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7000"/>
                            </p:stCondLst>
                            <p:childTnLst>
                              <p:par>
                                <p:cTn id="78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85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0"/>
                            </p:stCondLst>
                            <p:childTnLst>
                              <p:par>
                                <p:cTn id="89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1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175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3250"/>
                            </p:stCondLst>
                            <p:childTnLst>
                              <p:par>
                                <p:cTn id="101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475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500"/>
                            </p:stCondLst>
                            <p:childTnLst>
                              <p:par>
                                <p:cTn id="109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7000"/>
                            </p:stCondLst>
                            <p:childTnLst>
                              <p:par>
                                <p:cTn id="119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8500"/>
                            </p:stCondLst>
                            <p:childTnLst>
                              <p:par>
                                <p:cTn id="129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95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30250"/>
                            </p:stCondLst>
                            <p:childTnLst>
                              <p:par>
                                <p:cTn id="137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175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32500"/>
                            </p:stCondLst>
                            <p:childTnLst>
                              <p:par>
                                <p:cTn id="145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34000"/>
                            </p:stCondLst>
                            <p:childTnLst>
                              <p:par>
                                <p:cTn id="152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7" grpId="0"/>
      <p:bldP spid="87" grpId="1"/>
      <p:bldP spid="90" grpId="0"/>
      <p:bldP spid="92" grpId="0"/>
      <p:bldP spid="67" grpId="0"/>
      <p:bldP spid="67" grpId="1"/>
      <p:bldP spid="71" grpId="0"/>
      <p:bldP spid="71" grpId="1"/>
      <p:bldP spid="80" grpId="0"/>
      <p:bldP spid="80" grpId="1"/>
      <p:bldP spid="103" grpId="0"/>
      <p:bldP spid="103" grpId="1"/>
      <p:bldP spid="106" grpId="0"/>
      <p:bldP spid="106" grpId="1"/>
      <p:bldP spid="108" grpId="0"/>
      <p:bldP spid="108" grpId="1"/>
      <p:bldP spid="110" grpId="0"/>
      <p:bldP spid="110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ształt fali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Miejski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Kształt fali.thmx</Template>
  <TotalTime>2883</TotalTime>
  <Words>233</Words>
  <Application>Microsoft Macintosh PowerPoint</Application>
  <PresentationFormat>Pokaz na ekranie (4:3)</PresentationFormat>
  <Paragraphs>72</Paragraphs>
  <Slides>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8" baseType="lpstr">
      <vt:lpstr>Kształt fali</vt:lpstr>
      <vt:lpstr>Odcinki i kąty  w prostokącie i równoległoboku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Ovigo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Michalik</dc:creator>
  <cp:lastModifiedBy>Małgorzata Michalik</cp:lastModifiedBy>
  <cp:revision>154</cp:revision>
  <dcterms:created xsi:type="dcterms:W3CDTF">2013-08-24T13:51:02Z</dcterms:created>
  <dcterms:modified xsi:type="dcterms:W3CDTF">2013-08-26T16:50:40Z</dcterms:modified>
</cp:coreProperties>
</file>